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62"/>
  </p:notesMasterIdLst>
  <p:handoutMasterIdLst>
    <p:handoutMasterId r:id="rId163"/>
  </p:handoutMasterIdLst>
  <p:sldIdLst>
    <p:sldId id="1053" r:id="rId2"/>
    <p:sldId id="1056" r:id="rId3"/>
    <p:sldId id="1055" r:id="rId4"/>
    <p:sldId id="1058" r:id="rId5"/>
    <p:sldId id="1059" r:id="rId6"/>
    <p:sldId id="1060" r:id="rId7"/>
    <p:sldId id="1042" r:id="rId8"/>
    <p:sldId id="1028" r:id="rId9"/>
    <p:sldId id="1029" r:id="rId10"/>
    <p:sldId id="1043" r:id="rId11"/>
    <p:sldId id="1030" r:id="rId12"/>
    <p:sldId id="1031" r:id="rId13"/>
    <p:sldId id="1032" r:id="rId14"/>
    <p:sldId id="1033" r:id="rId15"/>
    <p:sldId id="1034" r:id="rId16"/>
    <p:sldId id="307" r:id="rId17"/>
    <p:sldId id="444" r:id="rId18"/>
    <p:sldId id="836" r:id="rId19"/>
    <p:sldId id="309" r:id="rId20"/>
    <p:sldId id="842" r:id="rId21"/>
    <p:sldId id="1035" r:id="rId22"/>
    <p:sldId id="1045" r:id="rId23"/>
    <p:sldId id="1037" r:id="rId24"/>
    <p:sldId id="843" r:id="rId25"/>
    <p:sldId id="1036" r:id="rId26"/>
    <p:sldId id="1044" r:id="rId27"/>
    <p:sldId id="844" r:id="rId28"/>
    <p:sldId id="845" r:id="rId29"/>
    <p:sldId id="1038" r:id="rId30"/>
    <p:sldId id="1039" r:id="rId31"/>
    <p:sldId id="1040" r:id="rId32"/>
    <p:sldId id="1062" r:id="rId33"/>
    <p:sldId id="1041" r:id="rId34"/>
    <p:sldId id="1049" r:id="rId35"/>
    <p:sldId id="1046" r:id="rId36"/>
    <p:sldId id="1047" r:id="rId37"/>
    <p:sldId id="1048" r:id="rId38"/>
    <p:sldId id="1061" r:id="rId39"/>
    <p:sldId id="315" r:id="rId40"/>
    <p:sldId id="469" r:id="rId41"/>
    <p:sldId id="749" r:id="rId42"/>
    <p:sldId id="750" r:id="rId43"/>
    <p:sldId id="751" r:id="rId44"/>
    <p:sldId id="884" r:id="rId45"/>
    <p:sldId id="885" r:id="rId46"/>
    <p:sldId id="886" r:id="rId47"/>
    <p:sldId id="862" r:id="rId48"/>
    <p:sldId id="972" r:id="rId49"/>
    <p:sldId id="618" r:id="rId50"/>
    <p:sldId id="973" r:id="rId51"/>
    <p:sldId id="974" r:id="rId52"/>
    <p:sldId id="975" r:id="rId53"/>
    <p:sldId id="1051" r:id="rId54"/>
    <p:sldId id="1052" r:id="rId55"/>
    <p:sldId id="978" r:id="rId56"/>
    <p:sldId id="979" r:id="rId57"/>
    <p:sldId id="1024" r:id="rId58"/>
    <p:sldId id="1063" r:id="rId59"/>
    <p:sldId id="1067" r:id="rId60"/>
    <p:sldId id="983" r:id="rId61"/>
    <p:sldId id="841" r:id="rId62"/>
    <p:sldId id="467" r:id="rId63"/>
    <p:sldId id="539" r:id="rId64"/>
    <p:sldId id="984" r:id="rId65"/>
    <p:sldId id="985" r:id="rId66"/>
    <p:sldId id="477" r:id="rId67"/>
    <p:sldId id="478" r:id="rId68"/>
    <p:sldId id="887" r:id="rId69"/>
    <p:sldId id="784" r:id="rId70"/>
    <p:sldId id="863" r:id="rId71"/>
    <p:sldId id="864" r:id="rId72"/>
    <p:sldId id="866" r:id="rId73"/>
    <p:sldId id="987" r:id="rId74"/>
    <p:sldId id="780" r:id="rId75"/>
    <p:sldId id="986" r:id="rId76"/>
    <p:sldId id="989" r:id="rId77"/>
    <p:sldId id="1025" r:id="rId78"/>
    <p:sldId id="888" r:id="rId79"/>
    <p:sldId id="889" r:id="rId80"/>
    <p:sldId id="990" r:id="rId81"/>
    <p:sldId id="991" r:id="rId82"/>
    <p:sldId id="1064" r:id="rId83"/>
    <p:sldId id="1065" r:id="rId84"/>
    <p:sldId id="890" r:id="rId85"/>
    <p:sldId id="902" r:id="rId86"/>
    <p:sldId id="903" r:id="rId87"/>
    <p:sldId id="914" r:id="rId88"/>
    <p:sldId id="992" r:id="rId89"/>
    <p:sldId id="910" r:id="rId90"/>
    <p:sldId id="891" r:id="rId91"/>
    <p:sldId id="892" r:id="rId92"/>
    <p:sldId id="993" r:id="rId93"/>
    <p:sldId id="893" r:id="rId94"/>
    <p:sldId id="894" r:id="rId95"/>
    <p:sldId id="895" r:id="rId96"/>
    <p:sldId id="915" r:id="rId97"/>
    <p:sldId id="896" r:id="rId98"/>
    <p:sldId id="897" r:id="rId99"/>
    <p:sldId id="898" r:id="rId100"/>
    <p:sldId id="916" r:id="rId101"/>
    <p:sldId id="917" r:id="rId102"/>
    <p:sldId id="918" r:id="rId103"/>
    <p:sldId id="1026" r:id="rId104"/>
    <p:sldId id="657" r:id="rId105"/>
    <p:sldId id="816" r:id="rId106"/>
    <p:sldId id="994" r:id="rId107"/>
    <p:sldId id="817" r:id="rId108"/>
    <p:sldId id="819" r:id="rId109"/>
    <p:sldId id="820" r:id="rId110"/>
    <p:sldId id="821" r:id="rId111"/>
    <p:sldId id="822" r:id="rId112"/>
    <p:sldId id="952" r:id="rId113"/>
    <p:sldId id="953" r:id="rId114"/>
    <p:sldId id="874" r:id="rId115"/>
    <p:sldId id="995" r:id="rId116"/>
    <p:sldId id="996" r:id="rId117"/>
    <p:sldId id="998" r:id="rId118"/>
    <p:sldId id="999" r:id="rId119"/>
    <p:sldId id="1006" r:id="rId120"/>
    <p:sldId id="1000" r:id="rId121"/>
    <p:sldId id="1008" r:id="rId122"/>
    <p:sldId id="1009" r:id="rId123"/>
    <p:sldId id="1001" r:id="rId124"/>
    <p:sldId id="1010" r:id="rId125"/>
    <p:sldId id="1027" r:id="rId126"/>
    <p:sldId id="510" r:id="rId127"/>
    <p:sldId id="955" r:id="rId128"/>
    <p:sldId id="827" r:id="rId129"/>
    <p:sldId id="695" r:id="rId130"/>
    <p:sldId id="696" r:id="rId131"/>
    <p:sldId id="697" r:id="rId132"/>
    <p:sldId id="698" r:id="rId133"/>
    <p:sldId id="700" r:id="rId134"/>
    <p:sldId id="875" r:id="rId135"/>
    <p:sldId id="702" r:id="rId136"/>
    <p:sldId id="703" r:id="rId137"/>
    <p:sldId id="704" r:id="rId138"/>
    <p:sldId id="706" r:id="rId139"/>
    <p:sldId id="877" r:id="rId140"/>
    <p:sldId id="1011" r:id="rId141"/>
    <p:sldId id="830" r:id="rId142"/>
    <p:sldId id="709" r:id="rId143"/>
    <p:sldId id="1012" r:id="rId144"/>
    <p:sldId id="710" r:id="rId145"/>
    <p:sldId id="960" r:id="rId146"/>
    <p:sldId id="1013" r:id="rId147"/>
    <p:sldId id="712" r:id="rId148"/>
    <p:sldId id="878" r:id="rId149"/>
    <p:sldId id="714" r:id="rId150"/>
    <p:sldId id="831" r:id="rId151"/>
    <p:sldId id="1014" r:id="rId152"/>
    <p:sldId id="1015" r:id="rId153"/>
    <p:sldId id="1016" r:id="rId154"/>
    <p:sldId id="963" r:id="rId155"/>
    <p:sldId id="717" r:id="rId156"/>
    <p:sldId id="718" r:id="rId157"/>
    <p:sldId id="1017" r:id="rId158"/>
    <p:sldId id="1023" r:id="rId159"/>
    <p:sldId id="1022" r:id="rId160"/>
    <p:sldId id="441" r:id="rId161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9933FF"/>
    <a:srgbClr val="0000CC"/>
    <a:srgbClr val="00CCFF"/>
    <a:srgbClr val="0066FF"/>
    <a:srgbClr val="0033CC"/>
    <a:srgbClr val="FFFFFF"/>
    <a:srgbClr val="292929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75" d="100"/>
          <a:sy n="75" d="100"/>
        </p:scale>
        <p:origin x="-606" y="-40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32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4" Type="http://schemas.openxmlformats.org/officeDocument/2006/relationships/image" Target="../media/image30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归纳总结</a:t>
            </a:r>
            <a:r>
              <a:rPr lang="en-US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易错警示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2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1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281" y="609741"/>
            <a:ext cx="10361851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281" y="1981659"/>
            <a:ext cx="10361851" cy="4115753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0EAB68A3-A9D4-4FE1-A63F-40FBE20EAA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9740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02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3" descr="C:\Users\Administrator\Desktop\一轮幻灯片用人教\16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" y="-2207"/>
            <a:ext cx="12190487" cy="6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8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6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1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12" r:id="rId15"/>
    <p:sldLayoutId id="2147483813" r:id="rId16"/>
    <p:sldLayoutId id="2147483817" r:id="rId17"/>
    <p:sldLayoutId id="2147483815" r:id="rId18"/>
    <p:sldLayoutId id="2147483816" r:id="rId19"/>
    <p:sldLayoutId id="2147483829" r:id="rId20"/>
    <p:sldLayoutId id="2147483830" r:id="rId21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9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8.vml"/><Relationship Id="rId6" Type="http://schemas.openxmlformats.org/officeDocument/2006/relationships/slide" Target="slide86.xml"/><Relationship Id="rId5" Type="http://schemas.openxmlformats.org/officeDocument/2006/relationships/slide" Target="slide84.xml"/><Relationship Id="rId4" Type="http://schemas.openxmlformats.org/officeDocument/2006/relationships/image" Target="../media/image93.emf"/><Relationship Id="rId9" Type="http://schemas.openxmlformats.org/officeDocument/2006/relationships/slide" Target="slide98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54.docx"/><Relationship Id="rId7" Type="http://schemas.openxmlformats.org/officeDocument/2006/relationships/slide" Target="slide9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9.vml"/><Relationship Id="rId6" Type="http://schemas.openxmlformats.org/officeDocument/2006/relationships/slide" Target="slide86.xml"/><Relationship Id="rId5" Type="http://schemas.openxmlformats.org/officeDocument/2006/relationships/slide" Target="slide84.xml"/><Relationship Id="rId10" Type="http://schemas.openxmlformats.org/officeDocument/2006/relationships/slide" Target="slide17.xml"/><Relationship Id="rId4" Type="http://schemas.openxmlformats.org/officeDocument/2006/relationships/image" Target="../media/image94.emf"/><Relationship Id="rId9" Type="http://schemas.openxmlformats.org/officeDocument/2006/relationships/slide" Target="slide9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10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6.emf"/><Relationship Id="rId11" Type="http://schemas.openxmlformats.org/officeDocument/2006/relationships/slide" Target="slide116.xml"/><Relationship Id="rId5" Type="http://schemas.openxmlformats.org/officeDocument/2006/relationships/package" Target="../embeddings/Microsoft_Word_Document56.docx"/><Relationship Id="rId10" Type="http://schemas.openxmlformats.org/officeDocument/2006/relationships/slide" Target="slide109.xml"/><Relationship Id="rId4" Type="http://schemas.openxmlformats.org/officeDocument/2006/relationships/image" Target="../media/image95.emf"/><Relationship Id="rId9" Type="http://schemas.openxmlformats.org/officeDocument/2006/relationships/slide" Target="slide10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7" Type="http://schemas.openxmlformats.org/officeDocument/2006/relationships/slide" Target="slide116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8.xml"/><Relationship Id="rId4" Type="http://schemas.openxmlformats.org/officeDocument/2006/relationships/slide" Target="slide10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3" Type="http://schemas.openxmlformats.org/officeDocument/2006/relationships/slide" Target="slide104.xml"/><Relationship Id="rId7" Type="http://schemas.openxmlformats.org/officeDocument/2006/relationships/slide" Target="slide116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8.xml"/><Relationship Id="rId4" Type="http://schemas.openxmlformats.org/officeDocument/2006/relationships/slide" Target="slide10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package" Target="../embeddings/Microsoft_Word_Document57.docx"/><Relationship Id="rId7" Type="http://schemas.openxmlformats.org/officeDocument/2006/relationships/slide" Target="slide10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107.xml"/><Relationship Id="rId5" Type="http://schemas.openxmlformats.org/officeDocument/2006/relationships/slide" Target="slide104.xml"/><Relationship Id="rId10" Type="http://schemas.openxmlformats.org/officeDocument/2006/relationships/slide" Target="slide114.xml"/><Relationship Id="rId4" Type="http://schemas.openxmlformats.org/officeDocument/2006/relationships/image" Target="../media/image99.emf"/><Relationship Id="rId9" Type="http://schemas.openxmlformats.org/officeDocument/2006/relationships/slide" Target="slide11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10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107.xml"/><Relationship Id="rId5" Type="http://schemas.openxmlformats.org/officeDocument/2006/relationships/slide" Target="slide104.xml"/><Relationship Id="rId4" Type="http://schemas.openxmlformats.org/officeDocument/2006/relationships/image" Target="../media/image100.emf"/><Relationship Id="rId9" Type="http://schemas.openxmlformats.org/officeDocument/2006/relationships/slide" Target="slide116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package" Target="../embeddings/Microsoft_Word_Document59.docx"/><Relationship Id="rId7" Type="http://schemas.openxmlformats.org/officeDocument/2006/relationships/slide" Target="slide10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slide" Target="slide107.xml"/><Relationship Id="rId5" Type="http://schemas.openxmlformats.org/officeDocument/2006/relationships/slide" Target="slide104.xml"/><Relationship Id="rId4" Type="http://schemas.openxmlformats.org/officeDocument/2006/relationships/image" Target="../media/image101.emf"/><Relationship Id="rId9" Type="http://schemas.openxmlformats.org/officeDocument/2006/relationships/slide" Target="slide1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7" Type="http://schemas.openxmlformats.org/officeDocument/2006/relationships/slide" Target="slide116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9.xml"/><Relationship Id="rId5" Type="http://schemas.openxmlformats.org/officeDocument/2006/relationships/slide" Target="slide108.xml"/><Relationship Id="rId4" Type="http://schemas.openxmlformats.org/officeDocument/2006/relationships/slide" Target="slide10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7" Type="http://schemas.openxmlformats.org/officeDocument/2006/relationships/slide" Target="slide119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7" Type="http://schemas.openxmlformats.org/officeDocument/2006/relationships/slide" Target="slide122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package" Target="../embeddings/Microsoft_Word_Document60.docx"/><Relationship Id="rId7" Type="http://schemas.openxmlformats.org/officeDocument/2006/relationships/slide" Target="slide10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107.xml"/><Relationship Id="rId5" Type="http://schemas.openxmlformats.org/officeDocument/2006/relationships/slide" Target="slide104.xml"/><Relationship Id="rId4" Type="http://schemas.openxmlformats.org/officeDocument/2006/relationships/image" Target="../media/image103.emf"/><Relationship Id="rId9" Type="http://schemas.openxmlformats.org/officeDocument/2006/relationships/slide" Target="slide1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7" Type="http://schemas.openxmlformats.org/officeDocument/2006/relationships/slide" Target="slide17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6.xml"/><Relationship Id="rId5" Type="http://schemas.openxmlformats.org/officeDocument/2006/relationships/slide" Target="slide109.xml"/><Relationship Id="rId4" Type="http://schemas.openxmlformats.org/officeDocument/2006/relationships/slide" Target="slide10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slide" Target="slide1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17" Type="http://schemas.openxmlformats.org/officeDocument/2006/relationships/slide" Target="slide132.xml"/><Relationship Id="rId2" Type="http://schemas.openxmlformats.org/officeDocument/2006/relationships/slide" Target="slide12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33.xml"/><Relationship Id="rId13" Type="http://schemas.openxmlformats.org/officeDocument/2006/relationships/slide" Target="slide144.xml"/><Relationship Id="rId18" Type="http://schemas.openxmlformats.org/officeDocument/2006/relationships/image" Target="../media/image105.emf"/><Relationship Id="rId3" Type="http://schemas.openxmlformats.org/officeDocument/2006/relationships/slide" Target="slide126.xml"/><Relationship Id="rId7" Type="http://schemas.openxmlformats.org/officeDocument/2006/relationships/slide" Target="slide131.xml"/><Relationship Id="rId12" Type="http://schemas.openxmlformats.org/officeDocument/2006/relationships/slide" Target="slide141.xml"/><Relationship Id="rId17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1" Type="http://schemas.openxmlformats.org/officeDocument/2006/relationships/vmlDrawing" Target="../drawings/vmlDrawing35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9.xml"/><Relationship Id="rId10" Type="http://schemas.openxmlformats.org/officeDocument/2006/relationships/slide" Target="slide137.xml"/><Relationship Id="rId4" Type="http://schemas.openxmlformats.org/officeDocument/2006/relationships/slide" Target="slide127.xml"/><Relationship Id="rId9" Type="http://schemas.openxmlformats.org/officeDocument/2006/relationships/slide" Target="slide135.xml"/><Relationship Id="rId14" Type="http://schemas.openxmlformats.org/officeDocument/2006/relationships/slide" Target="slide14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17" Type="http://schemas.openxmlformats.org/officeDocument/2006/relationships/slide" Target="slide134.xml"/><Relationship Id="rId2" Type="http://schemas.openxmlformats.org/officeDocument/2006/relationships/slide" Target="slide126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slide" Target="slide13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33.xml"/><Relationship Id="rId13" Type="http://schemas.openxmlformats.org/officeDocument/2006/relationships/slide" Target="slide144.xml"/><Relationship Id="rId18" Type="http://schemas.openxmlformats.org/officeDocument/2006/relationships/image" Target="../media/image107.emf"/><Relationship Id="rId3" Type="http://schemas.openxmlformats.org/officeDocument/2006/relationships/slide" Target="slide126.xml"/><Relationship Id="rId21" Type="http://schemas.openxmlformats.org/officeDocument/2006/relationships/package" Target="../embeddings/Microsoft_Word_Document64.docx"/><Relationship Id="rId7" Type="http://schemas.openxmlformats.org/officeDocument/2006/relationships/slide" Target="slide131.xml"/><Relationship Id="rId12" Type="http://schemas.openxmlformats.org/officeDocument/2006/relationships/slide" Target="slide141.xml"/><Relationship Id="rId17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20" Type="http://schemas.openxmlformats.org/officeDocument/2006/relationships/image" Target="../media/image108.emf"/><Relationship Id="rId1" Type="http://schemas.openxmlformats.org/officeDocument/2006/relationships/vmlDrawing" Target="../drawings/vmlDrawing36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9.xml"/><Relationship Id="rId10" Type="http://schemas.openxmlformats.org/officeDocument/2006/relationships/slide" Target="slide137.xml"/><Relationship Id="rId19" Type="http://schemas.openxmlformats.org/officeDocument/2006/relationships/package" Target="../embeddings/Microsoft_Word_Document63.docx"/><Relationship Id="rId4" Type="http://schemas.openxmlformats.org/officeDocument/2006/relationships/slide" Target="slide127.xml"/><Relationship Id="rId9" Type="http://schemas.openxmlformats.org/officeDocument/2006/relationships/slide" Target="slide135.xml"/><Relationship Id="rId14" Type="http://schemas.openxmlformats.org/officeDocument/2006/relationships/slide" Target="slide147.xml"/><Relationship Id="rId22" Type="http://schemas.openxmlformats.org/officeDocument/2006/relationships/image" Target="../media/image109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128.xml"/><Relationship Id="rId12" Type="http://schemas.openxmlformats.org/officeDocument/2006/relationships/slide" Target="slide137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37.vml"/><Relationship Id="rId6" Type="http://schemas.openxmlformats.org/officeDocument/2006/relationships/slide" Target="slide127.xml"/><Relationship Id="rId11" Type="http://schemas.openxmlformats.org/officeDocument/2006/relationships/slide" Target="slide135.xml"/><Relationship Id="rId5" Type="http://schemas.openxmlformats.org/officeDocument/2006/relationships/slide" Target="slide126.xml"/><Relationship Id="rId15" Type="http://schemas.openxmlformats.org/officeDocument/2006/relationships/slide" Target="slide144.xml"/><Relationship Id="rId10" Type="http://schemas.openxmlformats.org/officeDocument/2006/relationships/slide" Target="slide133.xml"/><Relationship Id="rId19" Type="http://schemas.openxmlformats.org/officeDocument/2006/relationships/slide" Target="slide140.xml"/><Relationship Id="rId4" Type="http://schemas.openxmlformats.org/officeDocument/2006/relationships/image" Target="../media/image111.emf"/><Relationship Id="rId9" Type="http://schemas.openxmlformats.org/officeDocument/2006/relationships/slide" Target="slide131.xml"/><Relationship Id="rId14" Type="http://schemas.openxmlformats.org/officeDocument/2006/relationships/slide" Target="slide1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33.xml"/><Relationship Id="rId13" Type="http://schemas.openxmlformats.org/officeDocument/2006/relationships/slide" Target="slide144.xml"/><Relationship Id="rId18" Type="http://schemas.openxmlformats.org/officeDocument/2006/relationships/image" Target="../media/image112.emf"/><Relationship Id="rId3" Type="http://schemas.openxmlformats.org/officeDocument/2006/relationships/slide" Target="slide126.xml"/><Relationship Id="rId21" Type="http://schemas.openxmlformats.org/officeDocument/2006/relationships/package" Target="../embeddings/Microsoft_Word_Document68.docx"/><Relationship Id="rId7" Type="http://schemas.openxmlformats.org/officeDocument/2006/relationships/slide" Target="slide131.xml"/><Relationship Id="rId12" Type="http://schemas.openxmlformats.org/officeDocument/2006/relationships/slide" Target="slide141.xml"/><Relationship Id="rId17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20" Type="http://schemas.openxmlformats.org/officeDocument/2006/relationships/image" Target="../media/image113.emf"/><Relationship Id="rId1" Type="http://schemas.openxmlformats.org/officeDocument/2006/relationships/vmlDrawing" Target="../drawings/vmlDrawing38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9.xml"/><Relationship Id="rId10" Type="http://schemas.openxmlformats.org/officeDocument/2006/relationships/slide" Target="slide137.xml"/><Relationship Id="rId19" Type="http://schemas.openxmlformats.org/officeDocument/2006/relationships/package" Target="../embeddings/Microsoft_Word_Document67.docx"/><Relationship Id="rId4" Type="http://schemas.openxmlformats.org/officeDocument/2006/relationships/slide" Target="slide127.xml"/><Relationship Id="rId9" Type="http://schemas.openxmlformats.org/officeDocument/2006/relationships/slide" Target="slide135.xml"/><Relationship Id="rId14" Type="http://schemas.openxmlformats.org/officeDocument/2006/relationships/slide" Target="slide147.xml"/><Relationship Id="rId22" Type="http://schemas.openxmlformats.org/officeDocument/2006/relationships/image" Target="../media/image114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slide" Target="slide1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128.xml"/><Relationship Id="rId12" Type="http://schemas.openxmlformats.org/officeDocument/2006/relationships/slide" Target="slide137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39.vml"/><Relationship Id="rId6" Type="http://schemas.openxmlformats.org/officeDocument/2006/relationships/slide" Target="slide127.xml"/><Relationship Id="rId11" Type="http://schemas.openxmlformats.org/officeDocument/2006/relationships/slide" Target="slide135.xml"/><Relationship Id="rId5" Type="http://schemas.openxmlformats.org/officeDocument/2006/relationships/slide" Target="slide126.xml"/><Relationship Id="rId15" Type="http://schemas.openxmlformats.org/officeDocument/2006/relationships/slide" Target="slide144.xml"/><Relationship Id="rId10" Type="http://schemas.openxmlformats.org/officeDocument/2006/relationships/slide" Target="slide133.xml"/><Relationship Id="rId4" Type="http://schemas.openxmlformats.org/officeDocument/2006/relationships/image" Target="../media/image115.emf"/><Relationship Id="rId9" Type="http://schemas.openxmlformats.org/officeDocument/2006/relationships/slide" Target="slide131.xml"/><Relationship Id="rId14" Type="http://schemas.openxmlformats.org/officeDocument/2006/relationships/slide" Target="slide14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33.xml"/><Relationship Id="rId13" Type="http://schemas.openxmlformats.org/officeDocument/2006/relationships/slide" Target="slide144.xml"/><Relationship Id="rId18" Type="http://schemas.openxmlformats.org/officeDocument/2006/relationships/image" Target="../media/image116.emf"/><Relationship Id="rId3" Type="http://schemas.openxmlformats.org/officeDocument/2006/relationships/slide" Target="slide126.xml"/><Relationship Id="rId7" Type="http://schemas.openxmlformats.org/officeDocument/2006/relationships/slide" Target="slide131.xml"/><Relationship Id="rId12" Type="http://schemas.openxmlformats.org/officeDocument/2006/relationships/slide" Target="slide141.xml"/><Relationship Id="rId17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1" Type="http://schemas.openxmlformats.org/officeDocument/2006/relationships/vmlDrawing" Target="../drawings/vmlDrawing40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9.xml"/><Relationship Id="rId10" Type="http://schemas.openxmlformats.org/officeDocument/2006/relationships/slide" Target="slide137.xml"/><Relationship Id="rId4" Type="http://schemas.openxmlformats.org/officeDocument/2006/relationships/slide" Target="slide127.xml"/><Relationship Id="rId9" Type="http://schemas.openxmlformats.org/officeDocument/2006/relationships/slide" Target="slide135.xml"/><Relationship Id="rId14" Type="http://schemas.openxmlformats.org/officeDocument/2006/relationships/slide" Target="slide147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slide" Target="slide1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17" Type="http://schemas.openxmlformats.org/officeDocument/2006/relationships/slide" Target="slide148.xml"/><Relationship Id="rId2" Type="http://schemas.openxmlformats.org/officeDocument/2006/relationships/slide" Target="slide126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13" Type="http://schemas.openxmlformats.org/officeDocument/2006/relationships/slide" Target="slide137.xml"/><Relationship Id="rId18" Type="http://schemas.openxmlformats.org/officeDocument/2006/relationships/slide" Target="slide149.xml"/><Relationship Id="rId3" Type="http://schemas.openxmlformats.org/officeDocument/2006/relationships/package" Target="../embeddings/Microsoft_Word_Document71.docx"/><Relationship Id="rId7" Type="http://schemas.openxmlformats.org/officeDocument/2006/relationships/slide" Target="slide127.xml"/><Relationship Id="rId12" Type="http://schemas.openxmlformats.org/officeDocument/2006/relationships/slide" Target="slide135.xml"/><Relationship Id="rId17" Type="http://schemas.openxmlformats.org/officeDocument/2006/relationships/slide" Target="slide14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4.xml"/><Relationship Id="rId1" Type="http://schemas.openxmlformats.org/officeDocument/2006/relationships/vmlDrawing" Target="../drawings/vmlDrawing41.vml"/><Relationship Id="rId6" Type="http://schemas.openxmlformats.org/officeDocument/2006/relationships/slide" Target="slide126.xml"/><Relationship Id="rId11" Type="http://schemas.openxmlformats.org/officeDocument/2006/relationships/slide" Target="slide133.xml"/><Relationship Id="rId5" Type="http://schemas.openxmlformats.org/officeDocument/2006/relationships/image" Target="../media/image119.png"/><Relationship Id="rId15" Type="http://schemas.openxmlformats.org/officeDocument/2006/relationships/slide" Target="slide141.xml"/><Relationship Id="rId10" Type="http://schemas.openxmlformats.org/officeDocument/2006/relationships/slide" Target="slide131.xml"/><Relationship Id="rId19" Type="http://schemas.openxmlformats.org/officeDocument/2006/relationships/slide" Target="slide155.xml"/><Relationship Id="rId4" Type="http://schemas.openxmlformats.org/officeDocument/2006/relationships/image" Target="../media/image118.emf"/><Relationship Id="rId9" Type="http://schemas.openxmlformats.org/officeDocument/2006/relationships/slide" Target="slide129.xml"/><Relationship Id="rId14" Type="http://schemas.openxmlformats.org/officeDocument/2006/relationships/slide" Target="slide138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131.xml"/><Relationship Id="rId13" Type="http://schemas.openxmlformats.org/officeDocument/2006/relationships/slide" Target="slide141.xml"/><Relationship Id="rId18" Type="http://schemas.openxmlformats.org/officeDocument/2006/relationships/slide" Target="slide153.xml"/><Relationship Id="rId3" Type="http://schemas.openxmlformats.org/officeDocument/2006/relationships/image" Target="../media/image121.png"/><Relationship Id="rId7" Type="http://schemas.openxmlformats.org/officeDocument/2006/relationships/slide" Target="slide129.xml"/><Relationship Id="rId12" Type="http://schemas.openxmlformats.org/officeDocument/2006/relationships/slide" Target="slide138.xml"/><Relationship Id="rId17" Type="http://schemas.openxmlformats.org/officeDocument/2006/relationships/slide" Target="slide15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9.xml"/><Relationship Id="rId20" Type="http://schemas.openxmlformats.org/officeDocument/2006/relationships/image" Target="../media/image120.emf"/><Relationship Id="rId1" Type="http://schemas.openxmlformats.org/officeDocument/2006/relationships/vmlDrawing" Target="../drawings/vmlDrawing42.vml"/><Relationship Id="rId6" Type="http://schemas.openxmlformats.org/officeDocument/2006/relationships/slide" Target="slide128.xml"/><Relationship Id="rId11" Type="http://schemas.openxmlformats.org/officeDocument/2006/relationships/slide" Target="slide137.xml"/><Relationship Id="rId5" Type="http://schemas.openxmlformats.org/officeDocument/2006/relationships/slide" Target="slide127.xml"/><Relationship Id="rId15" Type="http://schemas.openxmlformats.org/officeDocument/2006/relationships/slide" Target="slide147.xml"/><Relationship Id="rId10" Type="http://schemas.openxmlformats.org/officeDocument/2006/relationships/slide" Target="slide135.xml"/><Relationship Id="rId19" Type="http://schemas.openxmlformats.org/officeDocument/2006/relationships/package" Target="../embeddings/Microsoft_Word_Document72.docx"/><Relationship Id="rId4" Type="http://schemas.openxmlformats.org/officeDocument/2006/relationships/slide" Target="slide126.xml"/><Relationship Id="rId9" Type="http://schemas.openxmlformats.org/officeDocument/2006/relationships/slide" Target="slide133.xml"/><Relationship Id="rId14" Type="http://schemas.openxmlformats.org/officeDocument/2006/relationships/slide" Target="slide14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" Target="slide133.xml"/><Relationship Id="rId13" Type="http://schemas.openxmlformats.org/officeDocument/2006/relationships/slide" Target="slide144.xml"/><Relationship Id="rId18" Type="http://schemas.openxmlformats.org/officeDocument/2006/relationships/image" Target="../media/image122.emf"/><Relationship Id="rId3" Type="http://schemas.openxmlformats.org/officeDocument/2006/relationships/slide" Target="slide126.xml"/><Relationship Id="rId7" Type="http://schemas.openxmlformats.org/officeDocument/2006/relationships/slide" Target="slide131.xml"/><Relationship Id="rId12" Type="http://schemas.openxmlformats.org/officeDocument/2006/relationships/slide" Target="slide141.xml"/><Relationship Id="rId17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55.xml"/><Relationship Id="rId1" Type="http://schemas.openxmlformats.org/officeDocument/2006/relationships/vmlDrawing" Target="../drawings/vmlDrawing43.vml"/><Relationship Id="rId6" Type="http://schemas.openxmlformats.org/officeDocument/2006/relationships/slide" Target="slide129.xml"/><Relationship Id="rId11" Type="http://schemas.openxmlformats.org/officeDocument/2006/relationships/slide" Target="slide138.xml"/><Relationship Id="rId5" Type="http://schemas.openxmlformats.org/officeDocument/2006/relationships/slide" Target="slide128.xml"/><Relationship Id="rId15" Type="http://schemas.openxmlformats.org/officeDocument/2006/relationships/slide" Target="slide149.xml"/><Relationship Id="rId10" Type="http://schemas.openxmlformats.org/officeDocument/2006/relationships/slide" Target="slide137.xml"/><Relationship Id="rId4" Type="http://schemas.openxmlformats.org/officeDocument/2006/relationships/slide" Target="slide127.xml"/><Relationship Id="rId9" Type="http://schemas.openxmlformats.org/officeDocument/2006/relationships/slide" Target="slide135.xml"/><Relationship Id="rId14" Type="http://schemas.openxmlformats.org/officeDocument/2006/relationships/slide" Target="slide147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74.docx"/><Relationship Id="rId7" Type="http://schemas.openxmlformats.org/officeDocument/2006/relationships/slide" Target="slide128.xml"/><Relationship Id="rId12" Type="http://schemas.openxmlformats.org/officeDocument/2006/relationships/slide" Target="slide137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4.vml"/><Relationship Id="rId6" Type="http://schemas.openxmlformats.org/officeDocument/2006/relationships/slide" Target="slide127.xml"/><Relationship Id="rId11" Type="http://schemas.openxmlformats.org/officeDocument/2006/relationships/slide" Target="slide135.xml"/><Relationship Id="rId5" Type="http://schemas.openxmlformats.org/officeDocument/2006/relationships/slide" Target="slide126.xml"/><Relationship Id="rId15" Type="http://schemas.openxmlformats.org/officeDocument/2006/relationships/slide" Target="slide144.xml"/><Relationship Id="rId10" Type="http://schemas.openxmlformats.org/officeDocument/2006/relationships/slide" Target="slide133.xml"/><Relationship Id="rId4" Type="http://schemas.openxmlformats.org/officeDocument/2006/relationships/image" Target="../media/image123.emf"/><Relationship Id="rId9" Type="http://schemas.openxmlformats.org/officeDocument/2006/relationships/slide" Target="slide131.xml"/><Relationship Id="rId14" Type="http://schemas.openxmlformats.org/officeDocument/2006/relationships/slide" Target="slide141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slide" Target="slide129.xml"/><Relationship Id="rId13" Type="http://schemas.openxmlformats.org/officeDocument/2006/relationships/slide" Target="slide138.xml"/><Relationship Id="rId18" Type="http://schemas.openxmlformats.org/officeDocument/2006/relationships/slide" Target="slide155.xml"/><Relationship Id="rId3" Type="http://schemas.openxmlformats.org/officeDocument/2006/relationships/package" Target="../embeddings/Microsoft_Word_Document75.docx"/><Relationship Id="rId7" Type="http://schemas.openxmlformats.org/officeDocument/2006/relationships/slide" Target="slide128.xml"/><Relationship Id="rId12" Type="http://schemas.openxmlformats.org/officeDocument/2006/relationships/slide" Target="slide137.xml"/><Relationship Id="rId17" Type="http://schemas.openxmlformats.org/officeDocument/2006/relationships/slide" Target="slide14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7.xml"/><Relationship Id="rId1" Type="http://schemas.openxmlformats.org/officeDocument/2006/relationships/vmlDrawing" Target="../drawings/vmlDrawing45.vml"/><Relationship Id="rId6" Type="http://schemas.openxmlformats.org/officeDocument/2006/relationships/slide" Target="slide127.xml"/><Relationship Id="rId11" Type="http://schemas.openxmlformats.org/officeDocument/2006/relationships/slide" Target="slide135.xml"/><Relationship Id="rId5" Type="http://schemas.openxmlformats.org/officeDocument/2006/relationships/slide" Target="slide126.xml"/><Relationship Id="rId15" Type="http://schemas.openxmlformats.org/officeDocument/2006/relationships/slide" Target="slide144.xml"/><Relationship Id="rId10" Type="http://schemas.openxmlformats.org/officeDocument/2006/relationships/slide" Target="slide133.xml"/><Relationship Id="rId19" Type="http://schemas.openxmlformats.org/officeDocument/2006/relationships/slide" Target="slide158.xml"/><Relationship Id="rId4" Type="http://schemas.openxmlformats.org/officeDocument/2006/relationships/image" Target="../media/image125.emf"/><Relationship Id="rId9" Type="http://schemas.openxmlformats.org/officeDocument/2006/relationships/slide" Target="slide131.xml"/><Relationship Id="rId14" Type="http://schemas.openxmlformats.org/officeDocument/2006/relationships/slide" Target="slide141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13" Type="http://schemas.openxmlformats.org/officeDocument/2006/relationships/slide" Target="slide135.xml"/><Relationship Id="rId18" Type="http://schemas.openxmlformats.org/officeDocument/2006/relationships/slide" Target="slide147.xml"/><Relationship Id="rId3" Type="http://schemas.openxmlformats.org/officeDocument/2006/relationships/package" Target="../embeddings/Microsoft_Word_Document76.docx"/><Relationship Id="rId7" Type="http://schemas.openxmlformats.org/officeDocument/2006/relationships/slide" Target="slide126.xml"/><Relationship Id="rId12" Type="http://schemas.openxmlformats.org/officeDocument/2006/relationships/slide" Target="slide133.xml"/><Relationship Id="rId17" Type="http://schemas.openxmlformats.org/officeDocument/2006/relationships/slide" Target="slide14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41.xml"/><Relationship Id="rId20" Type="http://schemas.openxmlformats.org/officeDocument/2006/relationships/slide" Target="slide155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27.emf"/><Relationship Id="rId11" Type="http://schemas.openxmlformats.org/officeDocument/2006/relationships/slide" Target="slide131.xml"/><Relationship Id="rId5" Type="http://schemas.openxmlformats.org/officeDocument/2006/relationships/package" Target="../embeddings/Microsoft_Word_Document77.docx"/><Relationship Id="rId15" Type="http://schemas.openxmlformats.org/officeDocument/2006/relationships/slide" Target="slide138.xml"/><Relationship Id="rId10" Type="http://schemas.openxmlformats.org/officeDocument/2006/relationships/slide" Target="slide129.xml"/><Relationship Id="rId19" Type="http://schemas.openxmlformats.org/officeDocument/2006/relationships/slide" Target="slide149.xml"/><Relationship Id="rId4" Type="http://schemas.openxmlformats.org/officeDocument/2006/relationships/image" Target="../media/image126.emf"/><Relationship Id="rId9" Type="http://schemas.openxmlformats.org/officeDocument/2006/relationships/slide" Target="slide128.xml"/><Relationship Id="rId14" Type="http://schemas.openxmlformats.org/officeDocument/2006/relationships/slide" Target="slide137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" Target="slide135.xml"/><Relationship Id="rId13" Type="http://schemas.openxmlformats.org/officeDocument/2006/relationships/slide" Target="slide147.xml"/><Relationship Id="rId3" Type="http://schemas.openxmlformats.org/officeDocument/2006/relationships/slide" Target="slide127.xml"/><Relationship Id="rId7" Type="http://schemas.openxmlformats.org/officeDocument/2006/relationships/slide" Target="slide133.xml"/><Relationship Id="rId12" Type="http://schemas.openxmlformats.org/officeDocument/2006/relationships/slide" Target="slide144.xml"/><Relationship Id="rId2" Type="http://schemas.openxmlformats.org/officeDocument/2006/relationships/slide" Target="slide126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1.xml"/><Relationship Id="rId11" Type="http://schemas.openxmlformats.org/officeDocument/2006/relationships/slide" Target="slide141.xml"/><Relationship Id="rId5" Type="http://schemas.openxmlformats.org/officeDocument/2006/relationships/slide" Target="slide129.xml"/><Relationship Id="rId15" Type="http://schemas.openxmlformats.org/officeDocument/2006/relationships/slide" Target="slide155.xml"/><Relationship Id="rId10" Type="http://schemas.openxmlformats.org/officeDocument/2006/relationships/slide" Target="slide138.xml"/><Relationship Id="rId4" Type="http://schemas.openxmlformats.org/officeDocument/2006/relationships/slide" Target="slide128.xml"/><Relationship Id="rId9" Type="http://schemas.openxmlformats.org/officeDocument/2006/relationships/slide" Target="slide137.xml"/><Relationship Id="rId14" Type="http://schemas.openxmlformats.org/officeDocument/2006/relationships/slide" Target="slide1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5.xml"/><Relationship Id="rId5" Type="http://schemas.openxmlformats.org/officeDocument/2006/relationships/slide" Target="slide103.xml"/><Relationship Id="rId4" Type="http://schemas.openxmlformats.org/officeDocument/2006/relationships/slide" Target="slide7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package" Target="../embeddings/Microsoft_Word_Document7.docx"/><Relationship Id="rId3" Type="http://schemas.openxmlformats.org/officeDocument/2006/relationships/package" Target="../embeddings/Microsoft_Word_Document2.docx"/><Relationship Id="rId7" Type="http://schemas.openxmlformats.org/officeDocument/2006/relationships/package" Target="../embeddings/Microsoft_Word_Document4.docx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11" Type="http://schemas.openxmlformats.org/officeDocument/2006/relationships/package" Target="../embeddings/Microsoft_Word_Document6.docx"/><Relationship Id="rId5" Type="http://schemas.openxmlformats.org/officeDocument/2006/relationships/package" Target="../embeddings/Microsoft_Word_Document3.docx"/><Relationship Id="rId15" Type="http://schemas.openxmlformats.org/officeDocument/2006/relationships/package" Target="../embeddings/Microsoft_Word_Document8.docx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package" Target="../embeddings/Microsoft_Word_Document5.docx"/><Relationship Id="rId1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slide" Target="slide63.xml"/><Relationship Id="rId5" Type="http://schemas.openxmlformats.org/officeDocument/2006/relationships/slide" Target="slide86.xml"/><Relationship Id="rId4" Type="http://schemas.openxmlformats.org/officeDocument/2006/relationships/slide" Target="slide8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package" Target="../embeddings/Microsoft_Word_Document9.docx"/><Relationship Id="rId7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Word_Document10.docx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package" Target="../embeddings/Microsoft_Word_Document12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5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2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34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55.xml"/><Relationship Id="rId3" Type="http://schemas.openxmlformats.org/officeDocument/2006/relationships/package" Target="../embeddings/Microsoft_Word_Document13.docx"/><Relationship Id="rId7" Type="http://schemas.openxmlformats.org/officeDocument/2006/relationships/slide" Target="slide42.xml"/><Relationship Id="rId12" Type="http://schemas.openxmlformats.org/officeDocument/2006/relationships/slide" Target="slide4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slide" Target="slide41.xml"/><Relationship Id="rId11" Type="http://schemas.openxmlformats.org/officeDocument/2006/relationships/slide" Target="slide48.xml"/><Relationship Id="rId5" Type="http://schemas.openxmlformats.org/officeDocument/2006/relationships/slide" Target="slide39.xml"/><Relationship Id="rId10" Type="http://schemas.openxmlformats.org/officeDocument/2006/relationships/slide" Target="slide47.xml"/><Relationship Id="rId4" Type="http://schemas.openxmlformats.org/officeDocument/2006/relationships/image" Target="../media/image36.emf"/><Relationship Id="rId9" Type="http://schemas.openxmlformats.org/officeDocument/2006/relationships/slide" Target="slide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image.baidu.com/i?ct=503316480&amp;z=0&amp;tn=baiduimagedetail&amp;word=%CE%C2%CA%D2%D0%A7%D3%A6%B5%C4%D0%CE%B3%C9&amp;in=86&amp;cl=2&amp;cm=1&amp;sc=0&amp;lm=-1&amp;pn=1&amp;rn=1&amp;di=868761140&amp;ln=11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jpeg"/><Relationship Id="rId4" Type="http://schemas.openxmlformats.org/officeDocument/2006/relationships/hyperlink" Target="http://images.google.cn/imgres?imgurl=http://www.eedu.org.cn/Article/UploadFiles/200601/20060107225640847.jpg&amp;imgrefurl=http://www.eedu.org.cn/Article/eehotspot/acidrain/200601/7027.html&amp;h=279&amp;w=288&amp;sz=13&amp;hl=zh-CN&amp;start=16&amp;um=1&amp;tbnid=qLSawysKIIs49M:&amp;tbnh=111&amp;tbnw=115&amp;prev=/images?q%3D%E9%85%B8%E9%9B%A8%E7%9A%84%E5%BD%A2%E6%88%90%26svnum%3D10%26um%3D1%26complete%3D1%26hl%3Dzh-CN%26newwindow%3D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images.google.cn/imgres?imgurl=http://baike.baidu.com/pic/40/11548342096118529.jpg&amp;imgrefurl=http://baike.baidu.com/view/399956.htm&amp;h=264&amp;w=355&amp;sz=8&amp;hl=zh-CN&amp;start=14&amp;um=1&amp;tbnid=IE5w1wf7MehniM:&amp;tbnh=90&amp;tbnw=121&amp;prev=/images?q%3D%E8%87%AD%E6%B0%A7%E7%A9%BA%E6%B4%9E%E7%9A%84%E5%BD%A2%E6%88%90%26svnum%3D10%26um%3D1%26complete%3D1%26hl%3Dzh-CN%26newwindow%3D1%26sa%3DN" TargetMode="Externa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www.gdsszx.cn/jsfz/UploadFiles_3211/201509/2015090707450005.jpg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9.xml"/><Relationship Id="rId7" Type="http://schemas.openxmlformats.org/officeDocument/2006/relationships/slide" Target="slide4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3.xml"/><Relationship Id="rId11" Type="http://schemas.openxmlformats.org/officeDocument/2006/relationships/slide" Target="slide55.xml"/><Relationship Id="rId5" Type="http://schemas.openxmlformats.org/officeDocument/2006/relationships/slide" Target="slide42.xml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slide" Target="slide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7" Type="http://schemas.openxmlformats.org/officeDocument/2006/relationships/slide" Target="slide5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Word_Document17.docx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46.xml"/><Relationship Id="rId11" Type="http://schemas.openxmlformats.org/officeDocument/2006/relationships/slide" Target="slide40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9.xml"/><Relationship Id="rId7" Type="http://schemas.openxmlformats.org/officeDocument/2006/relationships/slide" Target="slide4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3.xml"/><Relationship Id="rId11" Type="http://schemas.openxmlformats.org/officeDocument/2006/relationships/slide" Target="slide55.xml"/><Relationship Id="rId5" Type="http://schemas.openxmlformats.org/officeDocument/2006/relationships/slide" Target="slide42.xml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slide" Target="slide4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9.xml"/><Relationship Id="rId7" Type="http://schemas.openxmlformats.org/officeDocument/2006/relationships/slide" Target="slide46.xml"/><Relationship Id="rId12" Type="http://schemas.openxmlformats.org/officeDocument/2006/relationships/slide" Target="slide4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3.xml"/><Relationship Id="rId11" Type="http://schemas.openxmlformats.org/officeDocument/2006/relationships/slide" Target="slide55.xml"/><Relationship Id="rId5" Type="http://schemas.openxmlformats.org/officeDocument/2006/relationships/slide" Target="slide42.xml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slide" Target="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39.xml"/><Relationship Id="rId7" Type="http://schemas.openxmlformats.org/officeDocument/2006/relationships/slide" Target="slide4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3.xml"/><Relationship Id="rId11" Type="http://schemas.openxmlformats.org/officeDocument/2006/relationships/slide" Target="slide55.xml"/><Relationship Id="rId5" Type="http://schemas.openxmlformats.org/officeDocument/2006/relationships/slide" Target="slide42.xml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slide" Target="slide4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46.xml"/><Relationship Id="rId5" Type="http://schemas.openxmlformats.org/officeDocument/2006/relationships/slide" Target="slide33.xml"/><Relationship Id="rId10" Type="http://schemas.openxmlformats.org/officeDocument/2006/relationships/slide" Target="slide55.xml"/><Relationship Id="rId4" Type="http://schemas.openxmlformats.org/officeDocument/2006/relationships/slide" Target="slide42.xml"/><Relationship Id="rId9" Type="http://schemas.openxmlformats.org/officeDocument/2006/relationships/slide" Target="slide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5" Type="http://schemas.openxmlformats.org/officeDocument/2006/relationships/slide" Target="slide17.xml"/><Relationship Id="rId4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slide" Target="slide93.xml"/><Relationship Id="rId7" Type="http://schemas.openxmlformats.org/officeDocument/2006/relationships/slide" Target="slide100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slide" Target="slide74.xml"/><Relationship Id="rId3" Type="http://schemas.openxmlformats.org/officeDocument/2006/relationships/package" Target="../embeddings/Microsoft_Word_Document20.docx"/><Relationship Id="rId7" Type="http://schemas.openxmlformats.org/officeDocument/2006/relationships/package" Target="../embeddings/Microsoft_Word_Document22.docx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3.emf"/><Relationship Id="rId11" Type="http://schemas.openxmlformats.org/officeDocument/2006/relationships/package" Target="../embeddings/Microsoft_Word_Document24.docx"/><Relationship Id="rId5" Type="http://schemas.openxmlformats.org/officeDocument/2006/relationships/package" Target="../embeddings/Microsoft_Word_Document21.docx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package" Target="../embeddings/Microsoft_Word_Document23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package" Target="../embeddings/Microsoft_Word_Document25.docx"/><Relationship Id="rId7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Word_Document26.docx"/><Relationship Id="rId4" Type="http://schemas.openxmlformats.org/officeDocument/2006/relationships/image" Target="../media/image5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Word_Document29.docx"/><Relationship Id="rId4" Type="http://schemas.openxmlformats.org/officeDocument/2006/relationships/image" Target="../media/image6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2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slide" Target="slide72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slide" Target="slide72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slide" Target="slide72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slide" Target="slide72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2.xml"/><Relationship Id="rId3" Type="http://schemas.openxmlformats.org/officeDocument/2006/relationships/package" Target="../embeddings/Microsoft_Word_Document30.docx"/><Relationship Id="rId7" Type="http://schemas.openxmlformats.org/officeDocument/2006/relationships/slide" Target="slide71.xml"/><Relationship Id="rId12" Type="http://schemas.openxmlformats.org/officeDocument/2006/relationships/slide" Target="slide7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emf"/><Relationship Id="rId11" Type="http://schemas.openxmlformats.org/officeDocument/2006/relationships/slide" Target="slide69.xml"/><Relationship Id="rId5" Type="http://schemas.openxmlformats.org/officeDocument/2006/relationships/package" Target="../embeddings/Microsoft_Word_Document31.docx"/><Relationship Id="rId10" Type="http://schemas.openxmlformats.org/officeDocument/2006/relationships/slide" Target="slide68.xml"/><Relationship Id="rId4" Type="http://schemas.openxmlformats.org/officeDocument/2006/relationships/image" Target="../media/image63.emf"/><Relationship Id="rId9" Type="http://schemas.openxmlformats.org/officeDocument/2006/relationships/slide" Target="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slide" Target="slide72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package" Target="../embeddings/Microsoft_Word_Document32.docx"/><Relationship Id="rId7" Type="http://schemas.openxmlformats.org/officeDocument/2006/relationships/slide" Target="slide6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6.vml"/><Relationship Id="rId6" Type="http://schemas.openxmlformats.org/officeDocument/2006/relationships/slide" Target="slide66.xml"/><Relationship Id="rId11" Type="http://schemas.openxmlformats.org/officeDocument/2006/relationships/slide" Target="slide72.xml"/><Relationship Id="rId5" Type="http://schemas.openxmlformats.org/officeDocument/2006/relationships/slide" Target="slide73.xml"/><Relationship Id="rId10" Type="http://schemas.openxmlformats.org/officeDocument/2006/relationships/slide" Target="slide70.xml"/><Relationship Id="rId4" Type="http://schemas.openxmlformats.org/officeDocument/2006/relationships/image" Target="../media/image65.emf"/><Relationship Id="rId9" Type="http://schemas.openxmlformats.org/officeDocument/2006/relationships/slide" Target="slide6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slide" Target="slide68.xml"/><Relationship Id="rId3" Type="http://schemas.openxmlformats.org/officeDocument/2006/relationships/package" Target="../embeddings/Microsoft_Word_Document33.docx"/><Relationship Id="rId7" Type="http://schemas.openxmlformats.org/officeDocument/2006/relationships/package" Target="../embeddings/Microsoft_Word_Document35.docx"/><Relationship Id="rId12" Type="http://schemas.openxmlformats.org/officeDocument/2006/relationships/slide" Target="slide67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7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7.emf"/><Relationship Id="rId11" Type="http://schemas.openxmlformats.org/officeDocument/2006/relationships/slide" Target="slide66.xml"/><Relationship Id="rId5" Type="http://schemas.openxmlformats.org/officeDocument/2006/relationships/package" Target="../embeddings/Microsoft_Word_Document34.docx"/><Relationship Id="rId15" Type="http://schemas.openxmlformats.org/officeDocument/2006/relationships/slide" Target="slide70.xml"/><Relationship Id="rId10" Type="http://schemas.openxmlformats.org/officeDocument/2006/relationships/image" Target="../media/image69.emf"/><Relationship Id="rId4" Type="http://schemas.openxmlformats.org/officeDocument/2006/relationships/image" Target="../media/image66.emf"/><Relationship Id="rId9" Type="http://schemas.openxmlformats.org/officeDocument/2006/relationships/package" Target="../embeddings/Microsoft_Word_Document36.docx"/><Relationship Id="rId14" Type="http://schemas.openxmlformats.org/officeDocument/2006/relationships/slide" Target="slide6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2.emf"/><Relationship Id="rId5" Type="http://schemas.openxmlformats.org/officeDocument/2006/relationships/package" Target="../embeddings/Microsoft_Word_Document38.docx"/><Relationship Id="rId4" Type="http://schemas.openxmlformats.org/officeDocument/2006/relationships/image" Target="../media/image7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9.vml"/><Relationship Id="rId5" Type="http://schemas.openxmlformats.org/officeDocument/2006/relationships/slide" Target="slide17.xml"/><Relationship Id="rId4" Type="http://schemas.openxmlformats.org/officeDocument/2006/relationships/image" Target="../media/image5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7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77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file:///D:\&#39640;&#19968;&#21270;&#23398;&#25945;&#23398;\&#39640;&#19968;&#25945;&#23398;&#65288;&#19978;&#65289;\&#24517;&#20462;&#19968;&#31532;&#22235;&#31456;\&#31532;4&#33410;\&#30813;&#37240;&#30827;&#37240;%20&#30340;&#21046;&#27861;\g&#24037;&#19994;&#21046;&#30827;&#37240;010988&#26417;&#26059;&#20892;.swf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8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93.xml"/><Relationship Id="rId5" Type="http://schemas.openxmlformats.org/officeDocument/2006/relationships/slide" Target="slide90.xml"/><Relationship Id="rId4" Type="http://schemas.openxmlformats.org/officeDocument/2006/relationships/slide" Target="slide8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93.xml"/><Relationship Id="rId5" Type="http://schemas.openxmlformats.org/officeDocument/2006/relationships/slide" Target="slide90.xml"/><Relationship Id="rId4" Type="http://schemas.openxmlformats.org/officeDocument/2006/relationships/slide" Target="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7" Type="http://schemas.openxmlformats.org/officeDocument/2006/relationships/slide" Target="slide88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slide" Target="slide98.xml"/><Relationship Id="rId3" Type="http://schemas.openxmlformats.org/officeDocument/2006/relationships/package" Target="../embeddings/Microsoft_Word_Document43.docx"/><Relationship Id="rId7" Type="http://schemas.openxmlformats.org/officeDocument/2006/relationships/package" Target="../embeddings/Microsoft_Word_Document45.docx"/><Relationship Id="rId12" Type="http://schemas.openxmlformats.org/officeDocument/2006/relationships/slide" Target="slide9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1.emf"/><Relationship Id="rId11" Type="http://schemas.openxmlformats.org/officeDocument/2006/relationships/slide" Target="slide90.xml"/><Relationship Id="rId5" Type="http://schemas.openxmlformats.org/officeDocument/2006/relationships/package" Target="../embeddings/Microsoft_Word_Document44.docx"/><Relationship Id="rId10" Type="http://schemas.openxmlformats.org/officeDocument/2006/relationships/slide" Target="slide86.xml"/><Relationship Id="rId4" Type="http://schemas.openxmlformats.org/officeDocument/2006/relationships/image" Target="../media/image80.emf"/><Relationship Id="rId9" Type="http://schemas.openxmlformats.org/officeDocument/2006/relationships/slide" Target="slide8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slide" Target="slide98.xml"/><Relationship Id="rId3" Type="http://schemas.openxmlformats.org/officeDocument/2006/relationships/package" Target="../embeddings/Microsoft_Word_Document46.docx"/><Relationship Id="rId7" Type="http://schemas.openxmlformats.org/officeDocument/2006/relationships/package" Target="../embeddings/Microsoft_Word_Document48.docx"/><Relationship Id="rId12" Type="http://schemas.openxmlformats.org/officeDocument/2006/relationships/slide" Target="slide9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4.emf"/><Relationship Id="rId11" Type="http://schemas.openxmlformats.org/officeDocument/2006/relationships/slide" Target="slide90.xml"/><Relationship Id="rId5" Type="http://schemas.openxmlformats.org/officeDocument/2006/relationships/package" Target="../embeddings/Microsoft_Word_Document47.docx"/><Relationship Id="rId10" Type="http://schemas.openxmlformats.org/officeDocument/2006/relationships/slide" Target="slide86.xml"/><Relationship Id="rId4" Type="http://schemas.openxmlformats.org/officeDocument/2006/relationships/image" Target="../media/image83.emf"/><Relationship Id="rId9" Type="http://schemas.openxmlformats.org/officeDocument/2006/relationships/slide" Target="slide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93.xml"/><Relationship Id="rId5" Type="http://schemas.openxmlformats.org/officeDocument/2006/relationships/slide" Target="slide90.xml"/><Relationship Id="rId4" Type="http://schemas.openxmlformats.org/officeDocument/2006/relationships/slide" Target="slide8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7" Type="http://schemas.openxmlformats.org/officeDocument/2006/relationships/slide" Target="slide92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9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5.vml"/><Relationship Id="rId6" Type="http://schemas.openxmlformats.org/officeDocument/2006/relationships/slide" Target="slide86.xml"/><Relationship Id="rId5" Type="http://schemas.openxmlformats.org/officeDocument/2006/relationships/slide" Target="slide84.xml"/><Relationship Id="rId4" Type="http://schemas.openxmlformats.org/officeDocument/2006/relationships/image" Target="../media/image87.emf"/><Relationship Id="rId9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84.xml"/><Relationship Id="rId7" Type="http://schemas.openxmlformats.org/officeDocument/2006/relationships/slide" Target="slide98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93.xml"/><Relationship Id="rId5" Type="http://schemas.openxmlformats.org/officeDocument/2006/relationships/slide" Target="slide90.xml"/><Relationship Id="rId4" Type="http://schemas.openxmlformats.org/officeDocument/2006/relationships/slide" Target="slide8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7" Type="http://schemas.openxmlformats.org/officeDocument/2006/relationships/slide" Target="slide96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50.docx"/><Relationship Id="rId7" Type="http://schemas.openxmlformats.org/officeDocument/2006/relationships/slide" Target="slide9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6.vml"/><Relationship Id="rId6" Type="http://schemas.openxmlformats.org/officeDocument/2006/relationships/slide" Target="slide86.xml"/><Relationship Id="rId5" Type="http://schemas.openxmlformats.org/officeDocument/2006/relationships/slide" Target="slide84.xml"/><Relationship Id="rId4" Type="http://schemas.openxmlformats.org/officeDocument/2006/relationships/image" Target="../media/image89.emf"/><Relationship Id="rId9" Type="http://schemas.openxmlformats.org/officeDocument/2006/relationships/slide" Target="slide9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8.xml"/><Relationship Id="rId5" Type="http://schemas.openxmlformats.org/officeDocument/2006/relationships/slide" Target="slide93.xml"/><Relationship Id="rId4" Type="http://schemas.openxmlformats.org/officeDocument/2006/relationships/slide" Target="slide9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8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93.xml"/><Relationship Id="rId5" Type="http://schemas.openxmlformats.org/officeDocument/2006/relationships/slide" Target="slide90.xml"/><Relationship Id="rId4" Type="http://schemas.openxmlformats.org/officeDocument/2006/relationships/slide" Target="slide8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package" Target="../embeddings/Microsoft_Word_Document51.docx"/><Relationship Id="rId7" Type="http://schemas.openxmlformats.org/officeDocument/2006/relationships/slide" Target="slide8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2.emf"/><Relationship Id="rId11" Type="http://schemas.openxmlformats.org/officeDocument/2006/relationships/slide" Target="slide98.xml"/><Relationship Id="rId5" Type="http://schemas.openxmlformats.org/officeDocument/2006/relationships/package" Target="../embeddings/Microsoft_Word_Document52.docx"/><Relationship Id="rId10" Type="http://schemas.openxmlformats.org/officeDocument/2006/relationships/slide" Target="slide93.xml"/><Relationship Id="rId4" Type="http://schemas.openxmlformats.org/officeDocument/2006/relationships/image" Target="../media/image91.emf"/><Relationship Id="rId9" Type="http://schemas.openxmlformats.org/officeDocument/2006/relationships/slide" Target="slide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0" y="1083146"/>
            <a:ext cx="12071871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     1.  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完成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《</a:t>
            </a: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讲义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》P85-89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endParaRPr lang="en-US" altLang="zh-CN" sz="40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91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 noChangeAspect="1"/>
          </p:cNvGrpSpPr>
          <p:nvPr/>
        </p:nvGrpSpPr>
        <p:grpSpPr bwMode="auto">
          <a:xfrm>
            <a:off x="239153" y="188957"/>
            <a:ext cx="5856054" cy="1748242"/>
            <a:chOff x="0" y="0"/>
            <a:chExt cx="2767" cy="1101"/>
          </a:xfrm>
        </p:grpSpPr>
        <p:pic>
          <p:nvPicPr>
            <p:cNvPr id="14339" name="Picture 3" descr="images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" y="45"/>
              <a:ext cx="1315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0" name="Picture 4" descr="images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15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6287799" y="260410"/>
            <a:ext cx="5587273" cy="1818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</a:rPr>
              <a:t>氯水消毒</a:t>
            </a:r>
            <a:r>
              <a:rPr lang="en-US" altLang="zh-CN" b="1">
                <a:solidFill>
                  <a:srgbClr val="0000FF"/>
                </a:solidFill>
              </a:rPr>
              <a:t>:</a:t>
            </a:r>
            <a:endParaRPr lang="en-US" altLang="zh-CN" sz="2900" b="1">
              <a:solidFill>
                <a:srgbClr val="0000FF"/>
              </a:solidFill>
            </a:endParaRPr>
          </a:p>
          <a:p>
            <a:pPr algn="l">
              <a:spcBef>
                <a:spcPct val="50000"/>
              </a:spcBef>
            </a:pPr>
            <a:r>
              <a:rPr lang="en-US" altLang="zh-CN" sz="2900" b="1">
                <a:solidFill>
                  <a:srgbClr val="0000FF"/>
                </a:solidFill>
              </a:rPr>
              <a:t>Cl</a:t>
            </a:r>
            <a:r>
              <a:rPr lang="en-US" altLang="zh-CN" sz="2900" b="1" baseline="-25000">
                <a:solidFill>
                  <a:srgbClr val="0000FF"/>
                </a:solidFill>
              </a:rPr>
              <a:t>2</a:t>
            </a:r>
            <a:r>
              <a:rPr lang="en-US" altLang="zh-CN" sz="2900" b="1">
                <a:solidFill>
                  <a:srgbClr val="0000FF"/>
                </a:solidFill>
              </a:rPr>
              <a:t>+H</a:t>
            </a:r>
            <a:r>
              <a:rPr lang="en-US" altLang="zh-CN" sz="2900" b="1" baseline="-25000">
                <a:solidFill>
                  <a:srgbClr val="0000FF"/>
                </a:solidFill>
              </a:rPr>
              <a:t>2</a:t>
            </a:r>
            <a:r>
              <a:rPr lang="en-US" altLang="zh-CN" sz="2900" b="1">
                <a:solidFill>
                  <a:srgbClr val="0000FF"/>
                </a:solidFill>
              </a:rPr>
              <a:t>O===H</a:t>
            </a:r>
            <a:r>
              <a:rPr lang="en-US" altLang="zh-CN" sz="2900" b="1" baseline="30000">
                <a:solidFill>
                  <a:srgbClr val="0000FF"/>
                </a:solidFill>
              </a:rPr>
              <a:t>+</a:t>
            </a:r>
            <a:r>
              <a:rPr lang="en-US" altLang="zh-CN" sz="2900" b="1">
                <a:solidFill>
                  <a:srgbClr val="0000FF"/>
                </a:solidFill>
              </a:rPr>
              <a:t>+Cl</a:t>
            </a:r>
            <a:r>
              <a:rPr lang="en-US" altLang="zh-CN" sz="2900" b="1" baseline="30000">
                <a:solidFill>
                  <a:srgbClr val="0000FF"/>
                </a:solidFill>
              </a:rPr>
              <a:t>-</a:t>
            </a:r>
            <a:r>
              <a:rPr lang="en-US" altLang="zh-CN" sz="2900" b="1">
                <a:solidFill>
                  <a:srgbClr val="0000FF"/>
                </a:solidFill>
              </a:rPr>
              <a:t>+</a:t>
            </a:r>
            <a:r>
              <a:rPr lang="en-US" altLang="zh-CN" sz="2900" b="1">
                <a:solidFill>
                  <a:srgbClr val="FF0000"/>
                </a:solidFill>
              </a:rPr>
              <a:t>HClO</a:t>
            </a:r>
          </a:p>
          <a:p>
            <a:pPr algn="l">
              <a:spcBef>
                <a:spcPct val="50000"/>
              </a:spcBef>
            </a:pPr>
            <a:r>
              <a:rPr lang="zh-CN" altLang="en-US" sz="2900" b="1">
                <a:solidFill>
                  <a:srgbClr val="0000CC"/>
                </a:solidFill>
              </a:rPr>
              <a:t>高档游泳池用</a:t>
            </a:r>
            <a:r>
              <a:rPr lang="en-US" altLang="zh-CN" sz="2900" b="1">
                <a:solidFill>
                  <a:srgbClr val="0000CC"/>
                </a:solidFill>
              </a:rPr>
              <a:t>ClO</a:t>
            </a:r>
            <a:r>
              <a:rPr lang="en-US" altLang="zh-CN" sz="2900" b="1" baseline="-25000">
                <a:solidFill>
                  <a:srgbClr val="0000CC"/>
                </a:solidFill>
              </a:rPr>
              <a:t>2</a:t>
            </a:r>
            <a:r>
              <a:rPr lang="en-US" altLang="zh-CN" sz="2900" b="1">
                <a:solidFill>
                  <a:srgbClr val="0000CC"/>
                </a:solidFill>
              </a:rPr>
              <a:t>   O</a:t>
            </a:r>
            <a:r>
              <a:rPr lang="en-US" altLang="zh-CN" sz="2900" b="1" baseline="-25000">
                <a:solidFill>
                  <a:srgbClr val="0000CC"/>
                </a:solidFill>
              </a:rPr>
              <a:t>3</a:t>
            </a:r>
            <a:r>
              <a:rPr lang="zh-CN" altLang="en-US" b="1">
                <a:solidFill>
                  <a:srgbClr val="0000CC"/>
                </a:solidFill>
              </a:rPr>
              <a:t>消毒</a:t>
            </a:r>
            <a:endParaRPr lang="en-US" altLang="zh-CN" b="1">
              <a:solidFill>
                <a:srgbClr val="0000CC"/>
              </a:solidFill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59489" y="2205658"/>
            <a:ext cx="11856023" cy="118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</a:rPr>
              <a:t>环保广普型消毒剂</a:t>
            </a:r>
            <a:r>
              <a:rPr lang="en-US" altLang="zh-CN" sz="2800" b="1" dirty="0">
                <a:solidFill>
                  <a:schemeClr val="bg1"/>
                </a:solidFill>
              </a:rPr>
              <a:t>----ClO</a:t>
            </a:r>
            <a:r>
              <a:rPr lang="en-US" altLang="zh-CN" sz="2800" b="1" baseline="-25000" dirty="0">
                <a:solidFill>
                  <a:schemeClr val="bg1"/>
                </a:solidFill>
              </a:rPr>
              <a:t>2</a:t>
            </a:r>
          </a:p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</a:rPr>
              <a:t>制法：</a:t>
            </a:r>
            <a:r>
              <a:rPr lang="en-US" altLang="zh-CN" sz="2800" b="1" dirty="0">
                <a:solidFill>
                  <a:srgbClr val="00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NaClO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2800" b="1" dirty="0">
                <a:solidFill>
                  <a:srgbClr val="FFFF00"/>
                </a:solidFill>
              </a:rPr>
              <a:t>+Na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2800" b="1" dirty="0">
                <a:solidFill>
                  <a:srgbClr val="FFFF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4</a:t>
            </a:r>
            <a:r>
              <a:rPr lang="en-US" altLang="zh-CN" sz="2800" b="1" dirty="0">
                <a:solidFill>
                  <a:srgbClr val="FFFF00"/>
                </a:solidFill>
              </a:rPr>
              <a:t>=2Na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4</a:t>
            </a:r>
            <a:r>
              <a:rPr lang="en-US" altLang="zh-CN" sz="2800" b="1" dirty="0">
                <a:solidFill>
                  <a:srgbClr val="FFFF00"/>
                </a:solidFill>
              </a:rPr>
              <a:t>+2ClO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" y="3285299"/>
            <a:ext cx="8926938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  <a:flatTx/>
          </a:bodyPr>
          <a:lstStyle/>
          <a:p>
            <a:pPr algn="l"/>
            <a:r>
              <a:rPr lang="zh-CN" altLang="en-US" b="1">
                <a:solidFill>
                  <a:srgbClr val="FFFF00"/>
                </a:solidFill>
              </a:rPr>
              <a:t>讨论：</a:t>
            </a:r>
            <a:r>
              <a:rPr lang="en-US" altLang="zh-CN" b="1">
                <a:solidFill>
                  <a:srgbClr val="FFFF00"/>
                </a:solidFill>
              </a:rPr>
              <a:t>ClO</a:t>
            </a:r>
            <a:r>
              <a:rPr lang="en-US" altLang="zh-CN" b="1" baseline="-25000">
                <a:solidFill>
                  <a:srgbClr val="FFFF00"/>
                </a:solidFill>
              </a:rPr>
              <a:t>2</a:t>
            </a:r>
            <a:r>
              <a:rPr lang="zh-CN" altLang="en-US" b="1">
                <a:solidFill>
                  <a:srgbClr val="FFFF00"/>
                </a:solidFill>
              </a:rPr>
              <a:t>消毒能力是</a:t>
            </a:r>
            <a:r>
              <a:rPr lang="en-US" altLang="zh-CN" b="1">
                <a:solidFill>
                  <a:srgbClr val="FFFF00"/>
                </a:solidFill>
              </a:rPr>
              <a:t>Cl</a:t>
            </a:r>
            <a:r>
              <a:rPr lang="en-US" altLang="zh-CN" b="1" baseline="-25000">
                <a:solidFill>
                  <a:srgbClr val="FFFF00"/>
                </a:solidFill>
              </a:rPr>
              <a:t>2</a:t>
            </a:r>
            <a:r>
              <a:rPr lang="zh-CN" altLang="en-US" b="1">
                <a:solidFill>
                  <a:srgbClr val="FFFF00"/>
                </a:solidFill>
              </a:rPr>
              <a:t>的多少倍？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1" y="3861694"/>
            <a:ext cx="11136450" cy="84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  <a:flatTx/>
          </a:bodyPr>
          <a:lstStyle/>
          <a:p>
            <a:pPr algn="l"/>
            <a:r>
              <a:rPr lang="zh-CN" altLang="en-US" b="1">
                <a:solidFill>
                  <a:srgbClr val="00FF00"/>
                </a:solidFill>
              </a:rPr>
              <a:t>☆</a:t>
            </a:r>
            <a:r>
              <a:rPr lang="zh-CN" altLang="en-US" b="1">
                <a:solidFill>
                  <a:srgbClr val="FFFF00"/>
                </a:solidFill>
              </a:rPr>
              <a:t>物质的量相等的</a:t>
            </a:r>
            <a:r>
              <a:rPr lang="en-US" altLang="zh-CN" b="1">
                <a:solidFill>
                  <a:schemeClr val="bg1"/>
                </a:solidFill>
              </a:rPr>
              <a:t>ClO</a:t>
            </a:r>
            <a:r>
              <a:rPr lang="en-US" altLang="zh-CN" b="1" baseline="-25000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消毒能力是</a:t>
            </a:r>
            <a:r>
              <a:rPr lang="en-US" altLang="zh-CN" b="1">
                <a:solidFill>
                  <a:schemeClr val="bg1"/>
                </a:solidFill>
              </a:rPr>
              <a:t>Cl</a:t>
            </a:r>
            <a:r>
              <a:rPr lang="en-US" altLang="zh-CN" b="1" baseline="-25000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的</a:t>
            </a:r>
            <a:r>
              <a:rPr lang="en-US" altLang="zh-CN" b="1">
                <a:solidFill>
                  <a:schemeClr val="bg1"/>
                </a:solidFill>
              </a:rPr>
              <a:t>______</a:t>
            </a:r>
            <a:r>
              <a:rPr lang="zh-CN" altLang="en-US" b="1">
                <a:solidFill>
                  <a:schemeClr val="bg1"/>
                </a:solidFill>
              </a:rPr>
              <a:t>倍</a:t>
            </a:r>
          </a:p>
          <a:p>
            <a:pPr algn="l"/>
            <a:r>
              <a:rPr lang="zh-CN" altLang="en-US" b="1">
                <a:solidFill>
                  <a:srgbClr val="00FF00"/>
                </a:solidFill>
              </a:rPr>
              <a:t>☆</a:t>
            </a:r>
            <a:r>
              <a:rPr lang="zh-CN" altLang="en-US" b="1">
                <a:solidFill>
                  <a:srgbClr val="FFFF00"/>
                </a:solidFill>
              </a:rPr>
              <a:t>质量相等的</a:t>
            </a:r>
            <a:r>
              <a:rPr lang="en-US" altLang="zh-CN" b="1">
                <a:solidFill>
                  <a:schemeClr val="bg1"/>
                </a:solidFill>
              </a:rPr>
              <a:t>ClO</a:t>
            </a:r>
            <a:r>
              <a:rPr lang="en-US" altLang="zh-CN" b="1" baseline="-25000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消毒能力是</a:t>
            </a:r>
            <a:r>
              <a:rPr lang="en-US" altLang="zh-CN" b="1">
                <a:solidFill>
                  <a:schemeClr val="bg1"/>
                </a:solidFill>
              </a:rPr>
              <a:t>Cl</a:t>
            </a:r>
            <a:r>
              <a:rPr lang="en-US" altLang="zh-CN" b="1" baseline="-25000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的</a:t>
            </a:r>
            <a:r>
              <a:rPr lang="en-US" altLang="zh-CN" b="1">
                <a:solidFill>
                  <a:schemeClr val="bg1"/>
                </a:solidFill>
              </a:rPr>
              <a:t>__________</a:t>
            </a:r>
            <a:r>
              <a:rPr lang="zh-CN" altLang="en-US" b="1">
                <a:solidFill>
                  <a:schemeClr val="bg1"/>
                </a:solidFill>
              </a:rPr>
              <a:t>倍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341484" y="4092527"/>
            <a:ext cx="12380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>
            <a:lvl1pPr indent="274638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sz="3300" b="1" dirty="0">
                <a:solidFill>
                  <a:srgbClr val="FFFF00"/>
                </a:solidFill>
              </a:rPr>
              <a:t>2.63</a:t>
            </a:r>
            <a:endParaRPr lang="zh-CN" altLang="en-US" sz="3300" b="1" dirty="0">
              <a:solidFill>
                <a:srgbClr val="FFFF00"/>
              </a:solidFill>
            </a:endParaRP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5581978" y="3552822"/>
            <a:ext cx="1026457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>
            <a:lvl1pPr indent="274638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sz="3300" b="1" dirty="0">
                <a:solidFill>
                  <a:srgbClr val="FFFF00"/>
                </a:solidFill>
              </a:rPr>
              <a:t>2.5</a:t>
            </a:r>
            <a:endParaRPr lang="zh-CN" altLang="en-US" sz="3300" b="1" dirty="0">
              <a:solidFill>
                <a:srgbClr val="FFFF00"/>
              </a:solidFill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457677" y="40936"/>
            <a:ext cx="9767613" cy="2695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274638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FF3300"/>
                </a:solidFill>
              </a:rPr>
              <a:t>过氧化物类消毒剂</a:t>
            </a:r>
            <a:r>
              <a:rPr lang="zh-CN" altLang="en-US" b="1">
                <a:solidFill>
                  <a:srgbClr val="0000FF"/>
                </a:solidFill>
              </a:rPr>
              <a:t>：由于它们具有强氧化能力，各种微生物对其</a:t>
            </a:r>
          </a:p>
          <a:p>
            <a:pPr algn="just"/>
            <a:r>
              <a:rPr lang="zh-CN" altLang="en-US" b="1">
                <a:solidFill>
                  <a:srgbClr val="0000FF"/>
                </a:solidFill>
              </a:rPr>
              <a:t>十分敏感，可将所有微生物杀灭。</a:t>
            </a:r>
          </a:p>
          <a:p>
            <a:pPr algn="just"/>
            <a:r>
              <a:rPr lang="zh-CN" altLang="en-US" b="1">
                <a:solidFill>
                  <a:srgbClr val="0000FF"/>
                </a:solidFill>
              </a:rPr>
              <a:t>包括</a:t>
            </a:r>
            <a:r>
              <a:rPr lang="en-US" altLang="zh-CN" b="1">
                <a:solidFill>
                  <a:srgbClr val="FF3300"/>
                </a:solidFill>
              </a:rPr>
              <a:t>H</a:t>
            </a:r>
            <a:r>
              <a:rPr lang="en-US" altLang="zh-CN" b="1" baseline="-25000">
                <a:solidFill>
                  <a:srgbClr val="FF3300"/>
                </a:solidFill>
              </a:rPr>
              <a:t>2</a:t>
            </a:r>
            <a:r>
              <a:rPr lang="en-US" altLang="zh-CN" b="1">
                <a:solidFill>
                  <a:srgbClr val="FF3300"/>
                </a:solidFill>
              </a:rPr>
              <a:t>O</a:t>
            </a:r>
            <a:r>
              <a:rPr lang="en-US" altLang="zh-CN" b="1" baseline="-25000">
                <a:solidFill>
                  <a:srgbClr val="FF3300"/>
                </a:solidFill>
              </a:rPr>
              <a:t>2 </a:t>
            </a:r>
            <a:r>
              <a:rPr lang="en-US" altLang="zh-CN" b="1">
                <a:solidFill>
                  <a:srgbClr val="FF3300"/>
                </a:solidFill>
              </a:rPr>
              <a:t>(</a:t>
            </a:r>
            <a:r>
              <a:rPr lang="zh-CN" altLang="en-US" b="1">
                <a:solidFill>
                  <a:srgbClr val="0000FF"/>
                </a:solidFill>
              </a:rPr>
              <a:t>过氧化氢</a:t>
            </a:r>
            <a:r>
              <a:rPr lang="en-US" altLang="zh-CN" b="1">
                <a:solidFill>
                  <a:srgbClr val="0000FF"/>
                </a:solidFill>
              </a:rPr>
              <a:t>)                    </a:t>
            </a:r>
            <a:r>
              <a:rPr lang="en-US" altLang="zh-CN" b="1">
                <a:solidFill>
                  <a:srgbClr val="FF3300"/>
                </a:solidFill>
              </a:rPr>
              <a:t>  CH</a:t>
            </a:r>
            <a:r>
              <a:rPr lang="en-US" altLang="zh-CN" b="1" baseline="-25000">
                <a:solidFill>
                  <a:srgbClr val="FF3300"/>
                </a:solidFill>
              </a:rPr>
              <a:t>3</a:t>
            </a:r>
            <a:r>
              <a:rPr lang="en-US" altLang="zh-CN" b="1">
                <a:solidFill>
                  <a:srgbClr val="FF3300"/>
                </a:solidFill>
              </a:rPr>
              <a:t>COOOH</a:t>
            </a:r>
            <a:r>
              <a:rPr lang="zh-CN" altLang="en-US" b="1">
                <a:solidFill>
                  <a:srgbClr val="0000FF"/>
                </a:solidFill>
              </a:rPr>
              <a:t>过氧乙酸</a:t>
            </a:r>
            <a:endParaRPr lang="en-US" altLang="zh-CN" b="1">
              <a:solidFill>
                <a:srgbClr val="0000FF"/>
              </a:solidFill>
            </a:endParaRPr>
          </a:p>
          <a:p>
            <a:pPr algn="just"/>
            <a:r>
              <a:rPr lang="zh-CN" altLang="en-US" b="1">
                <a:solidFill>
                  <a:srgbClr val="0000FF"/>
                </a:solidFill>
              </a:rPr>
              <a:t> </a:t>
            </a:r>
            <a:r>
              <a:rPr lang="en-US" altLang="zh-CN" b="1">
                <a:solidFill>
                  <a:srgbClr val="FF3300"/>
                </a:solidFill>
              </a:rPr>
              <a:t>ClO</a:t>
            </a:r>
            <a:r>
              <a:rPr lang="en-US" altLang="zh-CN" b="1" baseline="-25000">
                <a:solidFill>
                  <a:srgbClr val="FF3300"/>
                </a:solidFill>
              </a:rPr>
              <a:t>2</a:t>
            </a:r>
            <a:r>
              <a:rPr lang="en-US" altLang="zh-CN" b="1">
                <a:solidFill>
                  <a:srgbClr val="0000FF"/>
                </a:solidFill>
              </a:rPr>
              <a:t>(</a:t>
            </a:r>
            <a:r>
              <a:rPr lang="zh-CN" altLang="en-US" b="1">
                <a:solidFill>
                  <a:srgbClr val="0000FF"/>
                </a:solidFill>
              </a:rPr>
              <a:t>二氧化氯</a:t>
            </a:r>
            <a:r>
              <a:rPr lang="en-US" altLang="zh-CN" b="1">
                <a:solidFill>
                  <a:srgbClr val="0000FF"/>
                </a:solidFill>
              </a:rPr>
              <a:t>)                              </a:t>
            </a:r>
            <a:r>
              <a:rPr lang="en-US" altLang="zh-CN" b="1">
                <a:solidFill>
                  <a:srgbClr val="FF3300"/>
                </a:solidFill>
              </a:rPr>
              <a:t>O</a:t>
            </a:r>
            <a:r>
              <a:rPr lang="en-US" altLang="zh-CN" b="1" baseline="-25000">
                <a:solidFill>
                  <a:srgbClr val="FF3300"/>
                </a:solidFill>
              </a:rPr>
              <a:t>3</a:t>
            </a:r>
            <a:r>
              <a:rPr lang="en-US" altLang="zh-CN" b="1">
                <a:solidFill>
                  <a:srgbClr val="FF3300"/>
                </a:solidFill>
              </a:rPr>
              <a:t>(</a:t>
            </a:r>
            <a:r>
              <a:rPr lang="zh-CN" altLang="en-US" b="1">
                <a:solidFill>
                  <a:srgbClr val="0000FF"/>
                </a:solidFill>
              </a:rPr>
              <a:t>臭氧</a:t>
            </a:r>
            <a:r>
              <a:rPr lang="en-US" altLang="zh-CN" b="1">
                <a:solidFill>
                  <a:srgbClr val="0000FF"/>
                </a:solidFill>
              </a:rPr>
              <a:t>)</a:t>
            </a:r>
            <a:r>
              <a:rPr lang="zh-CN" altLang="en-US" b="1">
                <a:solidFill>
                  <a:srgbClr val="0000FF"/>
                </a:solidFill>
              </a:rPr>
              <a:t>等。</a:t>
            </a:r>
          </a:p>
          <a:p>
            <a:pPr algn="just"/>
            <a:r>
              <a:rPr lang="zh-CN" altLang="en-US" b="1">
                <a:solidFill>
                  <a:srgbClr val="FF3300"/>
                </a:solidFill>
              </a:rPr>
              <a:t>它们的优点</a:t>
            </a:r>
            <a:r>
              <a:rPr lang="en-US" altLang="zh-CN" b="1">
                <a:solidFill>
                  <a:srgbClr val="FF3300"/>
                </a:solidFill>
              </a:rPr>
              <a:t>:</a:t>
            </a:r>
            <a:r>
              <a:rPr lang="en-US" altLang="zh-CN" b="1">
                <a:solidFill>
                  <a:srgbClr val="0000FF"/>
                </a:solidFill>
              </a:rPr>
              <a:t> </a:t>
            </a:r>
            <a:r>
              <a:rPr lang="zh-CN" altLang="en-US" b="1">
                <a:solidFill>
                  <a:srgbClr val="0000FF"/>
                </a:solidFill>
              </a:rPr>
              <a:t>消毒后</a:t>
            </a:r>
            <a:r>
              <a:rPr lang="zh-CN" altLang="en-US" b="1">
                <a:solidFill>
                  <a:srgbClr val="FF3300"/>
                </a:solidFill>
              </a:rPr>
              <a:t>不会留下</a:t>
            </a:r>
            <a:r>
              <a:rPr lang="zh-CN" altLang="en-US" b="1">
                <a:solidFill>
                  <a:srgbClr val="0000FF"/>
                </a:solidFill>
              </a:rPr>
              <a:t>残余毒性</a:t>
            </a:r>
            <a:r>
              <a:rPr lang="en-US" altLang="zh-CN" b="1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zh-CN" altLang="en-US" b="1">
                <a:solidFill>
                  <a:srgbClr val="FF3300"/>
                </a:solidFill>
              </a:rPr>
              <a:t>不足：</a:t>
            </a:r>
            <a:r>
              <a:rPr lang="zh-CN" altLang="en-US" b="1">
                <a:solidFill>
                  <a:srgbClr val="0000FF"/>
                </a:solidFill>
              </a:rPr>
              <a:t>但由于化学性质不稳定需现用现配，使用不方便，且因</a:t>
            </a:r>
          </a:p>
          <a:p>
            <a:pPr algn="just"/>
            <a:r>
              <a:rPr lang="zh-CN" altLang="en-US" b="1">
                <a:solidFill>
                  <a:srgbClr val="0000FF"/>
                </a:solidFill>
              </a:rPr>
              <a:t>其氧化能力强，高浓度时可刺激、损害皮肤黏膜、腐蚀物品。 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11870" y="3552822"/>
            <a:ext cx="11951260" cy="31261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274638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zh-CN" altLang="en-US" sz="2800" b="1" dirty="0">
                <a:solidFill>
                  <a:srgbClr val="FF3300"/>
                </a:solidFill>
              </a:rPr>
              <a:t>含氯消毒剂：</a:t>
            </a:r>
            <a:r>
              <a:rPr lang="zh-CN" altLang="en-US" sz="2800" b="1" dirty="0">
                <a:solidFill>
                  <a:srgbClr val="0000FF"/>
                </a:solidFill>
              </a:rPr>
              <a:t>指溶于水产生具有杀微生物活性的次氯酸的消毒剂，次氯酸分子量小，易扩散到细菌表面，并穿透细胞膜进入菌体内，使菌体蛋白氧化导致细菌死亡。</a:t>
            </a:r>
          </a:p>
          <a:p>
            <a:pPr algn="just"/>
            <a:r>
              <a:rPr lang="zh-CN" altLang="en-US" sz="2800" b="1" dirty="0"/>
              <a:t>如漂白液  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有效成分：次氯酸钠 </a:t>
            </a:r>
            <a:r>
              <a:rPr lang="en-US" altLang="zh-CN" sz="2800" b="1" dirty="0" err="1"/>
              <a:t>NaClO</a:t>
            </a:r>
            <a:r>
              <a:rPr lang="en-US" altLang="zh-CN" sz="2800" b="1" dirty="0"/>
              <a:t>)</a:t>
            </a:r>
          </a:p>
          <a:p>
            <a:pPr algn="just"/>
            <a:r>
              <a:rPr lang="zh-CN" altLang="en-US" sz="2800" b="1" dirty="0"/>
              <a:t>   漂白粉、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有效成分：次氯酸钙</a:t>
            </a:r>
            <a:r>
              <a:rPr lang="en-US" altLang="zh-CN" sz="2800" b="1" dirty="0" err="1"/>
              <a:t>Ca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ClO</a:t>
            </a:r>
            <a:r>
              <a:rPr lang="en-US" altLang="zh-CN" sz="2800" b="1" dirty="0"/>
              <a:t>)</a:t>
            </a:r>
            <a:r>
              <a:rPr lang="en-US" altLang="zh-CN" sz="2800" b="1" baseline="-25000" dirty="0"/>
              <a:t>2</a:t>
            </a:r>
            <a:r>
              <a:rPr lang="zh-CN" altLang="en-US" sz="2800" b="1" dirty="0"/>
              <a:t>，</a:t>
            </a:r>
          </a:p>
          <a:p>
            <a:pPr algn="just"/>
            <a:r>
              <a:rPr lang="zh-CN" altLang="en-US" sz="2800" b="1" dirty="0">
                <a:solidFill>
                  <a:srgbClr val="FF3300"/>
                </a:solidFill>
              </a:rPr>
              <a:t>优点</a:t>
            </a:r>
            <a:r>
              <a:rPr lang="en-US" altLang="zh-CN" sz="2800" b="1" dirty="0">
                <a:solidFill>
                  <a:srgbClr val="FF3300"/>
                </a:solidFill>
              </a:rPr>
              <a:t>:</a:t>
            </a:r>
            <a:r>
              <a:rPr lang="zh-CN" altLang="en-US" sz="2800" b="1" dirty="0">
                <a:solidFill>
                  <a:srgbClr val="0000FF"/>
                </a:solidFill>
              </a:rPr>
              <a:t>比较稳定</a:t>
            </a:r>
            <a:r>
              <a:rPr lang="en-US" altLang="zh-CN" sz="2800" b="1" dirty="0">
                <a:solidFill>
                  <a:srgbClr val="FF3300"/>
                </a:solidFill>
              </a:rPr>
              <a:t>.</a:t>
            </a:r>
          </a:p>
          <a:p>
            <a:pPr algn="just"/>
            <a:r>
              <a:rPr lang="zh-CN" altLang="en-US" sz="2800" b="1" dirty="0">
                <a:solidFill>
                  <a:srgbClr val="FF3300"/>
                </a:solidFill>
              </a:rPr>
              <a:t>缺点：</a:t>
            </a:r>
            <a:r>
              <a:rPr lang="zh-CN" altLang="en-US" sz="2800" b="1" dirty="0">
                <a:solidFill>
                  <a:srgbClr val="0000FF"/>
                </a:solidFill>
              </a:rPr>
              <a:t>留下残余毒性</a:t>
            </a:r>
            <a:r>
              <a:rPr lang="en-US" altLang="zh-CN" sz="2800" b="1" dirty="0">
                <a:solidFill>
                  <a:srgbClr val="0000FF"/>
                </a:solidFill>
              </a:rPr>
              <a:t>(</a:t>
            </a:r>
            <a:r>
              <a:rPr lang="zh-CN" altLang="en-US" sz="2800" b="1" dirty="0">
                <a:solidFill>
                  <a:srgbClr val="006600"/>
                </a:solidFill>
              </a:rPr>
              <a:t>与有机物结合成有机氯</a:t>
            </a:r>
            <a:r>
              <a:rPr lang="en-US" altLang="zh-CN" sz="2800" b="1" dirty="0">
                <a:solidFill>
                  <a:srgbClr val="0000FF"/>
                </a:solidFill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3287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 autoUpdateAnimBg="0"/>
      <p:bldP spid="14342" grpId="0" autoUpdateAnimBg="0"/>
      <p:bldP spid="14343" grpId="0" autoUpdateAnimBg="0"/>
      <p:bldP spid="14344" grpId="0" autoUpdateAnimBg="0"/>
      <p:bldP spid="14345" grpId="0" autoUpdateAnimBg="0"/>
      <p:bldP spid="14346" grpId="0" autoUpdateAnimBg="0"/>
      <p:bldP spid="14347" grpId="0" animBg="1" autoUpdateAnimBg="0"/>
      <p:bldP spid="14348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224" y="151521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从甲、乙中选择合适的装置填入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中，并进行正确连接，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两支试管中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从图示看，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装置应是检验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气体的，应选择甲装置，则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处需接一安全装置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540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10282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3)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99962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4324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14111" y="289960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防倒吸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5" grpId="0"/>
      <p:bldP spid="5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2632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能证明浓硫酸具有强氧化性的实验现象为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反应较长时间后气泡量又会明显增加的原因是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的强氧化性表现在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的反应。反应开始后，装置中的空气被排出，产生大量气泡，当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被品红溶液吸收时，气泡量减少，且随着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浓度的减小，反应速度逐渐减慢，反应较长时间后浓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，气泡量又会增加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680"/>
              </p:ext>
            </p:extLst>
          </p:nvPr>
        </p:nvGraphicFramePr>
        <p:xfrm>
          <a:off x="6323930" y="2997746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7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3930" y="2997746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463358" y="1051789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中品红溶液褪色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959302" y="1661761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后，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81906" y="2314025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反应放出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1" grpId="0"/>
      <p:bldP spid="11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894" y="1917626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中浑浊消失的离子反应方程式为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中浑浊消失是因为过量的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1344" y="2015158"/>
            <a:ext cx="4801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24472" y="2684438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2HSO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16475"/>
              </p:ext>
            </p:extLst>
          </p:nvPr>
        </p:nvGraphicFramePr>
        <p:xfrm>
          <a:off x="1732584" y="2643865"/>
          <a:ext cx="46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1" name="文档" r:id="rId3" imgW="464075" imgH="685465" progId="Word.Document.12">
                  <p:embed/>
                </p:oleObj>
              </mc:Choice>
              <mc:Fallback>
                <p:oleObj name="文档" r:id="rId3" imgW="464075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2584" y="2643865"/>
                        <a:ext cx="4635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7" name="圆角矩形 16">
            <a:hlinkClick r:id="rId10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14686" y="2201320"/>
            <a:ext cx="941796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zh-CN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250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使溴水褪色与乙烯使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溶液褪色的原理相同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是氧化还原反应。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氧化钾与二氧化硫和三氧化硫都能反应，而且都没有明显现象，因此不能用氢氧化钾溶液鉴别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9322866" y="15702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1258" y="34297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103269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二氧化硫可广泛用于食品的增白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对人体有害，属有毒物质，错误。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溶液中加入稀硫酸的离子方程式：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反应产物应为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99722"/>
              </p:ext>
            </p:extLst>
          </p:nvPr>
        </p:nvGraphicFramePr>
        <p:xfrm>
          <a:off x="8412162" y="3065984"/>
          <a:ext cx="590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4" name="文档" r:id="rId3" imgW="591164" imgH="659904" progId="Word.Document.12">
                  <p:embed/>
                </p:oleObj>
              </mc:Choice>
              <mc:Fallback>
                <p:oleObj name="文档" r:id="rId3" imgW="59116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2162" y="3065984"/>
                        <a:ext cx="5905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25268"/>
              </p:ext>
            </p:extLst>
          </p:nvPr>
        </p:nvGraphicFramePr>
        <p:xfrm>
          <a:off x="10820400" y="3057798"/>
          <a:ext cx="596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5" name="文档" r:id="rId5" imgW="591164" imgH="660264" progId="Word.Document.12">
                  <p:embed/>
                </p:oleObj>
              </mc:Choice>
              <mc:Fallback>
                <p:oleObj name="文档" r:id="rId5" imgW="591164" imgH="660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20400" y="3057798"/>
                        <a:ext cx="596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84247" y="11448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768555" y="36963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90951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在酸性环境中能被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氧化成硫酸钡，则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溶液只得到</a:t>
            </a:r>
            <a:r>
              <a:rPr lang="en-US" altLang="zh-CN" sz="2800" kern="100" dirty="0"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白色沉淀。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三种气体都可用浓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三种物质均不与浓硫酸反应，能用浓硫酸干燥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6003" y="10274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26722" y="36133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dirty="0"/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28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3537" y="1125538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二氧化硫能使溴水褪色，说明二氧化硫具有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二氧化硫能使溴水褪色，是由于发生反应：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。在该反应中二氧化硫中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元素的化合价升高，失去电子，表现还原性。故答案为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3678" y="126026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6047" y="126955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[2013·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10(2)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②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的烟气。以下物质可作洗涤剂的是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为酸性气体，可用碱性溶液来吸收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7426" y="203824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641" y="490166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[2014·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25(1)(2)(3)(4)(5)]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焦亚硫酸钠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是常用的食品抗氧化剂之一。某研究小组进行如下实验：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实验一　焦亚硫酸钠的制取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采用下图装置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实验前已除尽装置内的空气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晶体析出，发生的反应为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6130" name="Picture 2" descr="9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84" y="3749470"/>
            <a:ext cx="4195045" cy="270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143894" y="1829224"/>
            <a:ext cx="611638" cy="29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endParaRPr lang="zh-CN" altLang="zh-CN" sz="12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0665" y="3672738"/>
            <a:ext cx="10869785" cy="3109046"/>
            <a:chOff x="288" y="219"/>
            <a:chExt cx="5136" cy="1958"/>
          </a:xfrm>
        </p:grpSpPr>
        <p:sp>
          <p:nvSpPr>
            <p:cNvPr id="7181" name="Text Box 4"/>
            <p:cNvSpPr txBox="1">
              <a:spLocks noChangeArrowheads="1"/>
            </p:cNvSpPr>
            <p:nvPr/>
          </p:nvSpPr>
          <p:spPr bwMode="auto">
            <a:xfrm>
              <a:off x="288" y="219"/>
              <a:ext cx="5136" cy="19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FF3300"/>
                  </a:solidFill>
                </a:rPr>
                <a:t>  </a:t>
              </a:r>
              <a:r>
                <a:rPr lang="en-US" altLang="zh-CN" sz="2800" dirty="0">
                  <a:solidFill>
                    <a:srgbClr val="FF6600"/>
                  </a:solidFill>
                </a:rPr>
                <a:t>☆  </a:t>
              </a:r>
              <a:r>
                <a:rPr lang="zh-CN" altLang="en-US" sz="2800" b="1" dirty="0">
                  <a:solidFill>
                    <a:srgbClr val="FF3300"/>
                  </a:solidFill>
                  <a:ea typeface="华文隶书" pitchFamily="2" charset="-122"/>
                </a:rPr>
                <a:t>卤化氢的实验室制法</a:t>
              </a:r>
            </a:p>
            <a:p>
              <a:pPr algn="just"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8000"/>
                  </a:solidFill>
                </a:rPr>
                <a:t>    </a:t>
              </a:r>
              <a:r>
                <a:rPr lang="en-US" altLang="zh-CN" sz="2800" b="1" dirty="0"/>
                <a:t>CaF</a:t>
              </a:r>
              <a:r>
                <a:rPr lang="en-US" altLang="zh-CN" sz="2800" b="1" baseline="-25000" dirty="0"/>
                <a:t>2(</a:t>
              </a:r>
              <a:r>
                <a:rPr lang="zh-CN" altLang="en-US" sz="2800" b="1" baseline="-25000" dirty="0"/>
                <a:t>固</a:t>
              </a:r>
              <a:r>
                <a:rPr lang="en-US" altLang="zh-CN" sz="2800" b="1" baseline="-25000" dirty="0"/>
                <a:t>)</a:t>
              </a:r>
              <a:r>
                <a:rPr lang="en-US" altLang="zh-CN" sz="2800" b="1" dirty="0"/>
                <a:t> +</a:t>
              </a:r>
              <a:r>
                <a:rPr lang="en-US" altLang="zh-CN" sz="2800" b="1" dirty="0">
                  <a:solidFill>
                    <a:srgbClr val="008000"/>
                  </a:solidFill>
                </a:rPr>
                <a:t> </a:t>
              </a:r>
              <a:r>
                <a:rPr lang="en-US" altLang="zh-CN" sz="2800" b="1" dirty="0"/>
                <a:t>H</a:t>
              </a:r>
              <a:r>
                <a:rPr lang="en-US" altLang="zh-CN" sz="2800" b="1" baseline="-30000" dirty="0"/>
                <a:t>2</a:t>
              </a:r>
              <a:r>
                <a:rPr lang="en-US" altLang="zh-CN" sz="2800" b="1" dirty="0"/>
                <a:t>SO</a:t>
              </a:r>
              <a:r>
                <a:rPr lang="en-US" altLang="zh-CN" sz="2800" b="1" baseline="-30000" dirty="0"/>
                <a:t>4</a:t>
              </a:r>
              <a:r>
                <a:rPr lang="en-US" altLang="zh-CN" sz="2800" b="1" dirty="0"/>
                <a:t>(</a:t>
              </a:r>
              <a:r>
                <a:rPr lang="zh-CN" altLang="en-US" sz="2800" b="1" dirty="0"/>
                <a:t>浓</a:t>
              </a:r>
              <a:r>
                <a:rPr lang="en-US" altLang="zh-CN" sz="2800" b="1" dirty="0"/>
                <a:t>)== CaSO</a:t>
              </a:r>
              <a:r>
                <a:rPr lang="en-US" altLang="zh-CN" sz="2800" b="1" baseline="-30000" dirty="0"/>
                <a:t>4</a:t>
              </a:r>
              <a:r>
                <a:rPr lang="en-US" altLang="zh-CN" sz="2800" b="1" dirty="0"/>
                <a:t> +</a:t>
              </a:r>
              <a:r>
                <a:rPr lang="en-US" altLang="zh-CN" sz="2800" b="1" dirty="0">
                  <a:solidFill>
                    <a:srgbClr val="008000"/>
                  </a:solidFill>
                </a:rPr>
                <a:t> 2</a:t>
              </a:r>
              <a:r>
                <a:rPr lang="en-US" altLang="zh-CN" sz="2800" b="1" dirty="0"/>
                <a:t>HF </a:t>
              </a:r>
              <a:r>
                <a:rPr lang="en-US" altLang="zh-CN" sz="2800" b="1" dirty="0">
                  <a:sym typeface="Symbol" pitchFamily="18" charset="2"/>
                </a:rPr>
                <a:t></a:t>
              </a:r>
              <a:endParaRPr lang="en-US" altLang="zh-CN" sz="2800" b="1" dirty="0"/>
            </a:p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800" b="1" dirty="0"/>
                <a:t>    2NaCl(</a:t>
              </a:r>
              <a:r>
                <a:rPr lang="zh-CN" altLang="en-US" sz="2800" b="1" dirty="0"/>
                <a:t>固</a:t>
              </a:r>
              <a:r>
                <a:rPr lang="en-US" altLang="zh-CN" sz="2800" b="1" dirty="0"/>
                <a:t>) +H</a:t>
              </a:r>
              <a:r>
                <a:rPr lang="en-US" altLang="zh-CN" sz="2800" b="1" baseline="-30000" dirty="0"/>
                <a:t>2</a:t>
              </a:r>
              <a:r>
                <a:rPr lang="en-US" altLang="zh-CN" sz="2800" b="1" dirty="0"/>
                <a:t>SO</a:t>
              </a:r>
              <a:r>
                <a:rPr lang="en-US" altLang="zh-CN" sz="2800" b="1" baseline="-30000" dirty="0"/>
                <a:t>4</a:t>
              </a:r>
              <a:r>
                <a:rPr lang="en-US" altLang="zh-CN" sz="2800" b="1" dirty="0"/>
                <a:t>(</a:t>
              </a:r>
              <a:r>
                <a:rPr lang="zh-CN" altLang="en-US" sz="2800" b="1" dirty="0"/>
                <a:t>浓</a:t>
              </a:r>
              <a:r>
                <a:rPr lang="en-US" altLang="zh-CN" sz="2800" b="1" dirty="0"/>
                <a:t>)==Na</a:t>
              </a:r>
              <a:r>
                <a:rPr lang="en-US" altLang="zh-CN" sz="2800" b="1" baseline="-30000" dirty="0"/>
                <a:t>2</a:t>
              </a:r>
              <a:r>
                <a:rPr lang="en-US" altLang="zh-CN" sz="2800" b="1" dirty="0"/>
                <a:t>SO</a:t>
              </a:r>
              <a:r>
                <a:rPr lang="en-US" altLang="zh-CN" sz="2800" b="1" baseline="-30000" dirty="0"/>
                <a:t>4</a:t>
              </a:r>
              <a:r>
                <a:rPr lang="en-US" altLang="zh-CN" sz="2800" b="1" dirty="0"/>
                <a:t> +2HCl</a:t>
              </a:r>
              <a:r>
                <a:rPr lang="en-US" altLang="zh-CN" sz="2800" b="1" dirty="0">
                  <a:sym typeface="Symbol" pitchFamily="18" charset="2"/>
                </a:rPr>
                <a:t></a:t>
              </a:r>
              <a:endParaRPr lang="en-US" altLang="zh-CN" sz="2800" b="1" dirty="0"/>
            </a:p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800" b="1" dirty="0"/>
                <a:t>     </a:t>
              </a:r>
              <a:r>
                <a:rPr lang="en-US" altLang="zh-CN" sz="2800" b="1" dirty="0" err="1"/>
                <a:t>NaBr</a:t>
              </a:r>
              <a:r>
                <a:rPr lang="en-US" altLang="zh-CN" sz="2800" b="1" dirty="0"/>
                <a:t>  + </a:t>
              </a:r>
              <a:r>
                <a:rPr lang="en-US" altLang="zh-CN" sz="2800" b="1" dirty="0">
                  <a:solidFill>
                    <a:srgbClr val="FF66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3300"/>
                  </a:solidFill>
                </a:rPr>
                <a:t> H</a:t>
              </a:r>
              <a:r>
                <a:rPr lang="en-US" altLang="zh-CN" sz="2800" b="1" baseline="-30000" dirty="0">
                  <a:solidFill>
                    <a:srgbClr val="FF3300"/>
                  </a:solidFill>
                </a:rPr>
                <a:t>3</a:t>
              </a:r>
              <a:r>
                <a:rPr lang="en-US" altLang="zh-CN" sz="2800" b="1" dirty="0">
                  <a:solidFill>
                    <a:srgbClr val="FF3300"/>
                  </a:solidFill>
                </a:rPr>
                <a:t>PO</a:t>
              </a:r>
              <a:r>
                <a:rPr lang="en-US" altLang="zh-CN" sz="2800" b="1" baseline="-30000" dirty="0">
                  <a:solidFill>
                    <a:srgbClr val="FF3300"/>
                  </a:solidFill>
                </a:rPr>
                <a:t>4 </a:t>
              </a:r>
              <a:r>
                <a:rPr lang="en-US" altLang="zh-CN" sz="2800" b="1" dirty="0"/>
                <a:t>=== NaH</a:t>
              </a:r>
              <a:r>
                <a:rPr lang="en-US" altLang="zh-CN" sz="2800" b="1" baseline="-30000" dirty="0"/>
                <a:t>2</a:t>
              </a:r>
              <a:r>
                <a:rPr lang="en-US" altLang="zh-CN" sz="2800" b="1" dirty="0"/>
                <a:t>PO</a:t>
              </a:r>
              <a:r>
                <a:rPr lang="en-US" altLang="zh-CN" sz="2800" b="1" baseline="-30000" dirty="0"/>
                <a:t>4</a:t>
              </a:r>
              <a:r>
                <a:rPr lang="en-US" altLang="zh-CN" sz="2800" b="1" dirty="0"/>
                <a:t> +</a:t>
              </a:r>
              <a:r>
                <a:rPr lang="en-US" altLang="zh-CN" sz="2800" b="1" dirty="0" err="1"/>
                <a:t>HBr</a:t>
              </a:r>
              <a:r>
                <a:rPr lang="en-US" altLang="zh-CN" sz="2800" b="1" dirty="0"/>
                <a:t> </a:t>
              </a:r>
              <a:r>
                <a:rPr lang="en-US" altLang="zh-CN" sz="2800" b="1" dirty="0">
                  <a:sym typeface="Symbol" pitchFamily="18" charset="2"/>
                </a:rPr>
                <a:t></a:t>
              </a:r>
              <a:endParaRPr lang="en-US" altLang="zh-CN" sz="2800" b="1" dirty="0"/>
            </a:p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800" b="1" dirty="0"/>
                <a:t>     KI    +   </a:t>
              </a:r>
              <a:r>
                <a:rPr lang="en-US" altLang="zh-CN" sz="2800" b="1" dirty="0">
                  <a:solidFill>
                    <a:srgbClr val="FF3300"/>
                  </a:solidFill>
                </a:rPr>
                <a:t>H</a:t>
              </a:r>
              <a:r>
                <a:rPr lang="en-US" altLang="zh-CN" sz="2800" b="1" baseline="-30000" dirty="0">
                  <a:solidFill>
                    <a:srgbClr val="FF3300"/>
                  </a:solidFill>
                </a:rPr>
                <a:t>3</a:t>
              </a:r>
              <a:r>
                <a:rPr lang="en-US" altLang="zh-CN" sz="2800" b="1" dirty="0">
                  <a:solidFill>
                    <a:srgbClr val="FF3300"/>
                  </a:solidFill>
                </a:rPr>
                <a:t>PO</a:t>
              </a:r>
              <a:r>
                <a:rPr lang="en-US" altLang="zh-CN" sz="2800" b="1" baseline="-30000" dirty="0">
                  <a:solidFill>
                    <a:srgbClr val="FF3300"/>
                  </a:solidFill>
                </a:rPr>
                <a:t>4</a:t>
              </a:r>
              <a:r>
                <a:rPr lang="en-US" altLang="zh-CN" sz="2800" b="1" dirty="0"/>
                <a:t>  ===K H</a:t>
              </a:r>
              <a:r>
                <a:rPr lang="en-US" altLang="zh-CN" sz="2800" b="1" baseline="-30000" dirty="0"/>
                <a:t>2</a:t>
              </a:r>
              <a:r>
                <a:rPr lang="en-US" altLang="zh-CN" sz="2800" b="1" dirty="0"/>
                <a:t>PO</a:t>
              </a:r>
              <a:r>
                <a:rPr lang="en-US" altLang="zh-CN" sz="2800" b="1" baseline="-30000" dirty="0"/>
                <a:t>4</a:t>
              </a:r>
              <a:r>
                <a:rPr lang="en-US" altLang="zh-CN" sz="2800" b="1" dirty="0"/>
                <a:t>  + H I </a:t>
              </a:r>
              <a:r>
                <a:rPr lang="en-US" altLang="zh-CN" sz="2800" b="1" dirty="0">
                  <a:sym typeface="Symbol" pitchFamily="18" charset="2"/>
                </a:rPr>
                <a:t></a:t>
              </a:r>
              <a:r>
                <a:rPr lang="en-US" altLang="zh-CN" sz="2800" b="1" dirty="0"/>
                <a:t>    </a:t>
              </a:r>
            </a:p>
          </p:txBody>
        </p:sp>
        <p:sp>
          <p:nvSpPr>
            <p:cNvPr id="7182" name="Text Box 5"/>
            <p:cNvSpPr txBox="1">
              <a:spLocks noChangeArrowheads="1"/>
            </p:cNvSpPr>
            <p:nvPr/>
          </p:nvSpPr>
          <p:spPr bwMode="auto">
            <a:xfrm>
              <a:off x="1967" y="599"/>
              <a:ext cx="43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1400" b="1" dirty="0"/>
                <a:t>△</a:t>
              </a:r>
            </a:p>
          </p:txBody>
        </p:sp>
        <p:sp>
          <p:nvSpPr>
            <p:cNvPr id="7183" name="Text Box 6"/>
            <p:cNvSpPr txBox="1">
              <a:spLocks noChangeArrowheads="1"/>
            </p:cNvSpPr>
            <p:nvPr/>
          </p:nvSpPr>
          <p:spPr bwMode="auto">
            <a:xfrm>
              <a:off x="2112" y="1004"/>
              <a:ext cx="43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1400" b="1" dirty="0"/>
                <a:t>△</a:t>
              </a:r>
            </a:p>
          </p:txBody>
        </p:sp>
        <p:sp>
          <p:nvSpPr>
            <p:cNvPr id="7184" name="Text Box 7"/>
            <p:cNvSpPr txBox="1">
              <a:spLocks noChangeArrowheads="1"/>
            </p:cNvSpPr>
            <p:nvPr/>
          </p:nvSpPr>
          <p:spPr bwMode="auto">
            <a:xfrm>
              <a:off x="1727" y="1350"/>
              <a:ext cx="6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1400" b="1" dirty="0"/>
                <a:t>△</a:t>
              </a:r>
            </a:p>
          </p:txBody>
        </p:sp>
        <p:sp>
          <p:nvSpPr>
            <p:cNvPr id="7185" name="Text Box 8"/>
            <p:cNvSpPr txBox="1">
              <a:spLocks noChangeArrowheads="1"/>
            </p:cNvSpPr>
            <p:nvPr/>
          </p:nvSpPr>
          <p:spPr bwMode="auto">
            <a:xfrm>
              <a:off x="1727" y="1824"/>
              <a:ext cx="4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1400" b="1" dirty="0"/>
                <a:t>△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807377" y="2805764"/>
            <a:ext cx="6382332" cy="1816522"/>
            <a:chOff x="3334" y="2629"/>
            <a:chExt cx="2606" cy="1144"/>
          </a:xfrm>
        </p:grpSpPr>
        <p:sp>
          <p:nvSpPr>
            <p:cNvPr id="7179" name="Rectangle 21"/>
            <p:cNvSpPr>
              <a:spLocks noChangeArrowheads="1"/>
            </p:cNvSpPr>
            <p:nvPr/>
          </p:nvSpPr>
          <p:spPr bwMode="auto">
            <a:xfrm>
              <a:off x="3802" y="2629"/>
              <a:ext cx="2138" cy="1144"/>
            </a:xfrm>
            <a:prstGeom prst="rect">
              <a:avLst/>
            </a:prstGeom>
            <a:solidFill>
              <a:srgbClr val="33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274638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FF00"/>
                  </a:solidFill>
                </a:rPr>
                <a:t>浓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H</a:t>
              </a:r>
              <a:r>
                <a:rPr lang="en-US" altLang="zh-CN" sz="2800" b="1" baseline="-25000" dirty="0">
                  <a:solidFill>
                    <a:srgbClr val="FFFF00"/>
                  </a:solidFill>
                </a:rPr>
                <a:t>2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SO</a:t>
              </a:r>
              <a:r>
                <a:rPr lang="en-US" altLang="zh-CN" sz="2800" b="1" baseline="-25000" dirty="0">
                  <a:solidFill>
                    <a:srgbClr val="FFFF00"/>
                  </a:solidFill>
                </a:rPr>
                <a:t>4</a:t>
              </a:r>
              <a:r>
                <a:rPr lang="zh-CN" altLang="en-US" sz="2800" b="1" dirty="0">
                  <a:solidFill>
                    <a:srgbClr val="FFFF00"/>
                  </a:solidFill>
                </a:rPr>
                <a:t>和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CaF</a:t>
              </a:r>
              <a:r>
                <a:rPr lang="en-US" altLang="zh-CN" sz="2800" b="1" baseline="-25000" dirty="0">
                  <a:solidFill>
                    <a:srgbClr val="FFFF00"/>
                  </a:solidFill>
                </a:rPr>
                <a:t>2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(</a:t>
              </a:r>
              <a:r>
                <a:rPr lang="zh-CN" altLang="en-US" sz="2800" b="1" dirty="0">
                  <a:solidFill>
                    <a:srgbClr val="FFFF00"/>
                  </a:solidFill>
                </a:rPr>
                <a:t>萤石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)</a:t>
              </a:r>
            </a:p>
            <a:p>
              <a:pPr algn="just"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FF00"/>
                  </a:solidFill>
                </a:rPr>
                <a:t>不能在烧瓶制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HF </a:t>
              </a:r>
              <a:r>
                <a:rPr lang="en-US" altLang="zh-CN" sz="2800" b="1" dirty="0">
                  <a:solidFill>
                    <a:srgbClr val="00FF00"/>
                  </a:solidFill>
                </a:rPr>
                <a:t>(</a:t>
              </a:r>
              <a:r>
                <a:rPr lang="zh-CN" altLang="en-US" sz="2800" b="1" dirty="0">
                  <a:solidFill>
                    <a:srgbClr val="00FF00"/>
                  </a:solidFill>
                </a:rPr>
                <a:t>腐蚀</a:t>
              </a:r>
              <a:r>
                <a:rPr lang="en-US" altLang="zh-CN" sz="2800" b="1" dirty="0">
                  <a:solidFill>
                    <a:srgbClr val="FFFF00"/>
                  </a:solidFill>
                </a:rPr>
                <a:t>)</a:t>
              </a:r>
              <a:r>
                <a:rPr lang="zh-CN" altLang="en-US" sz="2800" b="1" dirty="0">
                  <a:solidFill>
                    <a:srgbClr val="FFFF00"/>
                  </a:solidFill>
                </a:rPr>
                <a:t>，</a:t>
              </a:r>
            </a:p>
            <a:p>
              <a:pPr algn="just"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FF00"/>
                  </a:solidFill>
                </a:rPr>
                <a:t>应在铅皿中制取。</a:t>
              </a:r>
            </a:p>
          </p:txBody>
        </p:sp>
        <p:sp>
          <p:nvSpPr>
            <p:cNvPr id="7180" name="AutoShape 22"/>
            <p:cNvSpPr>
              <a:spLocks noChangeArrowheads="1"/>
            </p:cNvSpPr>
            <p:nvPr/>
          </p:nvSpPr>
          <p:spPr bwMode="auto">
            <a:xfrm>
              <a:off x="3334" y="2711"/>
              <a:ext cx="317" cy="578"/>
            </a:xfrm>
            <a:prstGeom prst="rightArrow">
              <a:avLst>
                <a:gd name="adj1" fmla="val 50000"/>
                <a:gd name="adj2" fmla="val 34912"/>
              </a:avLst>
            </a:pr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173" name="Group 36"/>
          <p:cNvGrpSpPr>
            <a:grpSpLocks/>
          </p:cNvGrpSpPr>
          <p:nvPr/>
        </p:nvGrpSpPr>
        <p:grpSpPr bwMode="auto">
          <a:xfrm>
            <a:off x="4751300" y="1557699"/>
            <a:ext cx="1178829" cy="884442"/>
            <a:chOff x="2245" y="981"/>
            <a:chExt cx="557" cy="557"/>
          </a:xfrm>
        </p:grpSpPr>
        <p:sp>
          <p:nvSpPr>
            <p:cNvPr id="7177" name="Text Box 27"/>
            <p:cNvSpPr txBox="1">
              <a:spLocks noChangeArrowheads="1"/>
            </p:cNvSpPr>
            <p:nvPr/>
          </p:nvSpPr>
          <p:spPr bwMode="auto">
            <a:xfrm>
              <a:off x="2245" y="1344"/>
              <a:ext cx="52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140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178" name="Text Box 29"/>
            <p:cNvSpPr txBox="1">
              <a:spLocks noChangeArrowheads="1"/>
            </p:cNvSpPr>
            <p:nvPr/>
          </p:nvSpPr>
          <p:spPr bwMode="auto">
            <a:xfrm>
              <a:off x="2336" y="981"/>
              <a:ext cx="46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1400">
                  <a:solidFill>
                    <a:schemeClr val="bg1"/>
                  </a:solidFill>
                </a:rPr>
                <a:t>△</a:t>
              </a:r>
            </a:p>
          </p:txBody>
        </p:sp>
      </p:grpSp>
      <p:sp>
        <p:nvSpPr>
          <p:cNvPr id="63518" name="Rectangle 30"/>
          <p:cNvSpPr>
            <a:spLocks noChangeArrowheads="1"/>
          </p:cNvSpPr>
          <p:nvPr/>
        </p:nvSpPr>
        <p:spPr bwMode="auto">
          <a:xfrm>
            <a:off x="0" y="1629152"/>
            <a:ext cx="12190413" cy="118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FFFF00"/>
                </a:solidFill>
              </a:rPr>
              <a:t>       因为</a:t>
            </a:r>
            <a:r>
              <a:rPr lang="zh-CN" altLang="en-US" sz="2800" b="1" dirty="0">
                <a:solidFill>
                  <a:srgbClr val="FFFF00"/>
                </a:solidFill>
              </a:rPr>
              <a:t>：</a:t>
            </a:r>
            <a:r>
              <a:rPr lang="en-US" altLang="zh-CN" sz="2800" b="1" dirty="0">
                <a:solidFill>
                  <a:srgbClr val="FFFF00"/>
                </a:solidFill>
              </a:rPr>
              <a:t>2HBr  +H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SO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4</a:t>
            </a:r>
            <a:r>
              <a:rPr lang="en-US" altLang="zh-CN" sz="2800" b="1" dirty="0">
                <a:solidFill>
                  <a:srgbClr val="FFFF00"/>
                </a:solidFill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</a:rPr>
              <a:t>浓</a:t>
            </a:r>
            <a:r>
              <a:rPr lang="en-US" altLang="zh-CN" sz="2800" b="1" dirty="0">
                <a:solidFill>
                  <a:srgbClr val="FFFF00"/>
                </a:solidFill>
              </a:rPr>
              <a:t>)==== Br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  +SO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2 </a:t>
            </a:r>
            <a:r>
              <a:rPr lang="en-US" altLang="zh-CN" sz="2800" b="1" dirty="0">
                <a:solidFill>
                  <a:srgbClr val="FFFF00"/>
                </a:solidFill>
                <a:sym typeface="Symbol" pitchFamily="18" charset="2"/>
              </a:rPr>
              <a:t></a:t>
            </a:r>
            <a:r>
              <a:rPr lang="en-US" altLang="zh-CN" sz="2800" b="1" dirty="0">
                <a:solidFill>
                  <a:srgbClr val="FFFF00"/>
                </a:solidFill>
              </a:rPr>
              <a:t> +2H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O</a:t>
            </a:r>
          </a:p>
          <a:p>
            <a:pPr algn="just" eaLnBrk="1" hangingPunct="1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FFFF00"/>
                </a:solidFill>
              </a:rPr>
              <a:t>      因为</a:t>
            </a:r>
            <a:r>
              <a:rPr lang="zh-CN" altLang="en-US" sz="2800" b="1" dirty="0">
                <a:solidFill>
                  <a:srgbClr val="FFFF00"/>
                </a:solidFill>
              </a:rPr>
              <a:t>：</a:t>
            </a:r>
            <a:r>
              <a:rPr lang="en-US" altLang="zh-CN" sz="2800" b="1" dirty="0">
                <a:solidFill>
                  <a:srgbClr val="FFFF00"/>
                </a:solidFill>
              </a:rPr>
              <a:t>2HI     + H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SO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4</a:t>
            </a:r>
            <a:r>
              <a:rPr lang="en-US" altLang="zh-CN" sz="2800" b="1" dirty="0">
                <a:solidFill>
                  <a:srgbClr val="FFFF00"/>
                </a:solidFill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</a:rPr>
              <a:t>浓</a:t>
            </a:r>
            <a:r>
              <a:rPr lang="en-US" altLang="zh-CN" sz="2800" b="1" dirty="0">
                <a:solidFill>
                  <a:srgbClr val="FFFF00"/>
                </a:solidFill>
              </a:rPr>
              <a:t>)==== I 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  </a:t>
            </a:r>
            <a:r>
              <a:rPr lang="en-US" altLang="zh-CN" sz="2800" b="1" dirty="0">
                <a:solidFill>
                  <a:srgbClr val="FFFF00"/>
                </a:solidFill>
              </a:rPr>
              <a:t>  + SO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2 </a:t>
            </a:r>
            <a:r>
              <a:rPr lang="en-US" altLang="zh-CN" sz="2800" b="1" dirty="0">
                <a:solidFill>
                  <a:srgbClr val="FFFF00"/>
                </a:solidFill>
                <a:sym typeface="Symbol" pitchFamily="18" charset="2"/>
              </a:rPr>
              <a:t></a:t>
            </a:r>
            <a:r>
              <a:rPr lang="en-US" altLang="zh-CN" sz="2800" b="1" baseline="-30000" dirty="0">
                <a:solidFill>
                  <a:srgbClr val="FFFF00"/>
                </a:solidFill>
              </a:rPr>
              <a:t> </a:t>
            </a:r>
            <a:r>
              <a:rPr lang="en-US" altLang="zh-CN" sz="2800" b="1" dirty="0">
                <a:solidFill>
                  <a:srgbClr val="FFFF00"/>
                </a:solidFill>
              </a:rPr>
              <a:t>+2H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2800" b="1" dirty="0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63522" name="Rectangle 34"/>
          <p:cNvSpPr>
            <a:spLocks noChangeArrowheads="1"/>
          </p:cNvSpPr>
          <p:nvPr/>
        </p:nvSpPr>
        <p:spPr bwMode="auto">
          <a:xfrm>
            <a:off x="1" y="260411"/>
            <a:ext cx="11856023" cy="1379491"/>
          </a:xfrm>
          <a:prstGeom prst="rect">
            <a:avLst/>
          </a:prstGeom>
          <a:solidFill>
            <a:srgbClr val="66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3300" b="1">
                <a:solidFill>
                  <a:srgbClr val="FFFF00"/>
                </a:solidFill>
              </a:rPr>
              <a:t>探讨：能用</a:t>
            </a:r>
            <a:r>
              <a:rPr lang="en-US" altLang="zh-CN" sz="3300" b="1">
                <a:solidFill>
                  <a:srgbClr val="FFFF00"/>
                </a:solidFill>
              </a:rPr>
              <a:t>NaBr</a:t>
            </a:r>
            <a:r>
              <a:rPr lang="zh-CN" altLang="en-US" sz="3300" b="1">
                <a:solidFill>
                  <a:srgbClr val="FFFF00"/>
                </a:solidFill>
              </a:rPr>
              <a:t>固体， </a:t>
            </a:r>
            <a:r>
              <a:rPr lang="en-US" altLang="zh-CN" sz="3300" b="1">
                <a:solidFill>
                  <a:srgbClr val="FFFF00"/>
                </a:solidFill>
              </a:rPr>
              <a:t>KI</a:t>
            </a:r>
            <a:r>
              <a:rPr lang="zh-CN" altLang="en-US" sz="3300" b="1">
                <a:solidFill>
                  <a:srgbClr val="FFFF00"/>
                </a:solidFill>
              </a:rPr>
              <a:t>固体与</a:t>
            </a:r>
            <a:r>
              <a:rPr lang="en-US" altLang="zh-CN" sz="3300" b="1">
                <a:solidFill>
                  <a:srgbClr val="FFFF00"/>
                </a:solidFill>
              </a:rPr>
              <a:t>H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SO</a:t>
            </a:r>
            <a:r>
              <a:rPr lang="en-US" altLang="zh-CN" sz="3300" b="1" baseline="-25000">
                <a:solidFill>
                  <a:srgbClr val="FFFF00"/>
                </a:solidFill>
              </a:rPr>
              <a:t>4</a:t>
            </a:r>
            <a:r>
              <a:rPr lang="en-US" altLang="zh-CN" sz="3300" b="1">
                <a:solidFill>
                  <a:srgbClr val="FFFF00"/>
                </a:solidFill>
              </a:rPr>
              <a:t>(</a:t>
            </a:r>
            <a:r>
              <a:rPr lang="zh-CN" altLang="en-US" sz="3300" b="1">
                <a:solidFill>
                  <a:srgbClr val="FFFF00"/>
                </a:solidFill>
              </a:rPr>
              <a:t>浓</a:t>
            </a:r>
            <a:r>
              <a:rPr lang="en-US" altLang="zh-CN" sz="3300" b="1">
                <a:solidFill>
                  <a:srgbClr val="FFFF00"/>
                </a:solidFill>
              </a:rPr>
              <a:t>)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3300" b="1">
                <a:solidFill>
                  <a:srgbClr val="FFFF00"/>
                </a:solidFill>
              </a:rPr>
              <a:t>            </a:t>
            </a:r>
            <a:r>
              <a:rPr lang="zh-CN" altLang="en-US" sz="3300" b="1">
                <a:solidFill>
                  <a:srgbClr val="FFFF00"/>
                </a:solidFill>
              </a:rPr>
              <a:t>制</a:t>
            </a:r>
            <a:r>
              <a:rPr lang="en-US" altLang="zh-CN" sz="3300" b="1">
                <a:solidFill>
                  <a:srgbClr val="FFFF00"/>
                </a:solidFill>
              </a:rPr>
              <a:t>HBr.  HI</a:t>
            </a:r>
            <a:r>
              <a:rPr lang="zh-CN" altLang="en-US" sz="3300" b="1">
                <a:solidFill>
                  <a:srgbClr val="FFFF00"/>
                </a:solidFill>
              </a:rPr>
              <a:t>吗？</a:t>
            </a:r>
          </a:p>
        </p:txBody>
      </p:sp>
      <p:sp>
        <p:nvSpPr>
          <p:cNvPr id="63523" name="Text Box 35"/>
          <p:cNvSpPr txBox="1">
            <a:spLocks noChangeArrowheads="1"/>
          </p:cNvSpPr>
          <p:nvPr/>
        </p:nvSpPr>
        <p:spPr bwMode="auto">
          <a:xfrm>
            <a:off x="5326957" y="836807"/>
            <a:ext cx="6143883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3300" b="1">
                <a:solidFill>
                  <a:schemeClr val="bg1"/>
                </a:solidFill>
              </a:rPr>
              <a:t>不行！得不到</a:t>
            </a:r>
            <a:r>
              <a:rPr lang="en-US" altLang="zh-CN" sz="3300" b="1">
                <a:solidFill>
                  <a:schemeClr val="bg1"/>
                </a:solidFill>
              </a:rPr>
              <a:t>HBr.  HI</a:t>
            </a:r>
          </a:p>
        </p:txBody>
      </p:sp>
    </p:spTree>
    <p:extLst>
      <p:ext uri="{BB962C8B-B14F-4D97-AF65-F5344CB8AC3E}">
        <p14:creationId xmlns:p14="http://schemas.microsoft.com/office/powerpoint/2010/main" val="385853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8" grpId="0"/>
      <p:bldP spid="63522" grpId="0" animBg="1"/>
      <p:bldP spid="6352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3821" y="868883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中产生气体的化学方程式为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中发生的是实验室制备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的反应，采用的原理是强酸制备弱酸，故化学方程式为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要从装置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中获得已析出的晶体，可采取的分离方法是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将焦亚硫酸钠晶体从溶液中分离出来应该采取过滤的方法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06" y="812106"/>
            <a:ext cx="10686944" cy="1309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                                                 Na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2NaHSO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宋体"/>
                <a:cs typeface="宋体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O]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723908" y="41710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7286" y="69349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用于处理尾气，可选用的最合理装置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7154" name="Picture 2" descr="9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140509"/>
            <a:ext cx="5292427" cy="42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1194" y="1515214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实验产生的尾气主要是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装置是密闭的环境，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通不进去，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装置中食盐水吸收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的效果不如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好，且易引起倒吸，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是一种酸性氧化物，因此用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溶液吸收最好，且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装置还不易引起倒吸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6062" y="2018560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证明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的电离程度大于水解程度，可采用的实验方法是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测定溶液的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加入盐酸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加入品红溶液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用蓝色石蕊试纸检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测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83715"/>
              </p:ext>
            </p:extLst>
          </p:nvPr>
        </p:nvGraphicFramePr>
        <p:xfrm>
          <a:off x="4803254" y="2137176"/>
          <a:ext cx="4889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31" name="文档" r:id="rId3" imgW="489637" imgH="634343" progId="Word.Document.12">
                  <p:embed/>
                </p:oleObj>
              </mc:Choice>
              <mc:Fallback>
                <p:oleObj name="文档" r:id="rId3" imgW="489637" imgH="634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254" y="2137176"/>
                        <a:ext cx="48895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78445" y="824806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实验二　焦亚硫酸钠的性质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溶于水即生成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37397"/>
              </p:ext>
            </p:extLst>
          </p:nvPr>
        </p:nvGraphicFramePr>
        <p:xfrm>
          <a:off x="582314" y="1845618"/>
          <a:ext cx="109855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0" name="文档" r:id="rId3" imgW="10987511" imgH="2417982" progId="Word.Document.12">
                  <p:embed/>
                </p:oleObj>
              </mc:Choice>
              <mc:Fallback>
                <p:oleObj name="文档" r:id="rId3" imgW="10987511" imgH="24179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14" y="1845618"/>
                        <a:ext cx="109855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8201" y="4002958"/>
            <a:ext cx="1582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9028" y="981522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晶体在空气中已被氧化的实验方案是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64638"/>
              </p:ext>
            </p:extLst>
          </p:nvPr>
        </p:nvGraphicFramePr>
        <p:xfrm>
          <a:off x="673100" y="3010446"/>
          <a:ext cx="106934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5" name="文档" r:id="rId3" imgW="10695326" imgH="3464199" progId="Word.Document.12">
                  <p:embed/>
                </p:oleObj>
              </mc:Choice>
              <mc:Fallback>
                <p:oleObj name="文档" r:id="rId3" imgW="10695326" imgH="3464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3010446"/>
                        <a:ext cx="10693400" cy="345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2106" y="909514"/>
            <a:ext cx="10793813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5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晶体于试管中，加适量水溶解，滴加足量盐酸，振荡，再滴入氯化钡溶液，有白色沉淀生成</a:t>
            </a:r>
            <a:endParaRPr lang="zh-CN" altLang="en-US" sz="2800" dirty="0"/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04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硫代硫酸钠是一种重要的化工产品。某兴趣小组拟制备硫代硫酸钠晶体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查阅资料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是无色透明晶体，易溶于水，其稀溶液与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溶液混合无沉淀生成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，所得产品常含有少量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难溶于水，可溶于稀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制备产品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省略夹持装置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9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277666"/>
            <a:ext cx="7812176" cy="33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636" y="1125538"/>
            <a:ext cx="11010769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实验步骤：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检查装置气密性，按图示加入试剂。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选填下列字母编号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548" y="1773610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有活塞，故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为分液漏斗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装置中产生污染环境的气体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装置用于处理未反应的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，在给定的三种溶液中，只有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液漏斗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304760" y="123053"/>
            <a:ext cx="4009325" cy="121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拍摄于</a:t>
            </a:r>
            <a:r>
              <a:rPr lang="en-US" altLang="zh-CN" b="1">
                <a:solidFill>
                  <a:schemeClr val="bg1"/>
                </a:solidFill>
              </a:rPr>
              <a:t>2009</a:t>
            </a:r>
            <a:r>
              <a:rPr lang="zh-CN" altLang="en-US" b="1">
                <a:solidFill>
                  <a:schemeClr val="bg1"/>
                </a:solidFill>
              </a:rPr>
              <a:t>年</a:t>
            </a:r>
            <a:r>
              <a:rPr lang="en-US" altLang="zh-CN" b="1">
                <a:solidFill>
                  <a:schemeClr val="bg1"/>
                </a:solidFill>
              </a:rPr>
              <a:t>12</a:t>
            </a:r>
            <a:r>
              <a:rPr lang="zh-CN" altLang="en-US" b="1">
                <a:solidFill>
                  <a:schemeClr val="bg1"/>
                </a:solidFill>
              </a:rPr>
              <a:t>月</a:t>
            </a:r>
            <a:r>
              <a:rPr lang="en-US" altLang="zh-CN" b="1">
                <a:solidFill>
                  <a:schemeClr val="bg1"/>
                </a:solidFill>
              </a:rPr>
              <a:t>28</a:t>
            </a:r>
            <a:r>
              <a:rPr lang="zh-CN" altLang="en-US" b="1">
                <a:solidFill>
                  <a:schemeClr val="bg1"/>
                </a:solidFill>
              </a:rPr>
              <a:t>日，</a:t>
            </a:r>
          </a:p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展示了位于菲律宾阿尔拜省</a:t>
            </a:r>
          </a:p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的马荣火山向外喷出熔岩。</a:t>
            </a:r>
            <a:r>
              <a:rPr lang="zh-CN" altLang="en-US"/>
              <a:t> </a:t>
            </a:r>
          </a:p>
        </p:txBody>
      </p:sp>
      <p:pic>
        <p:nvPicPr>
          <p:cNvPr id="8195" name="Picture 6" descr="D:\USER\Desktop\5722004_175603024666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078287" y="5512252"/>
            <a:ext cx="4467784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300" b="1">
                <a:solidFill>
                  <a:srgbClr val="FFFF00"/>
                </a:solidFill>
              </a:rPr>
              <a:t>最近印尼火山爆发场面</a:t>
            </a:r>
          </a:p>
        </p:txBody>
      </p:sp>
    </p:spTree>
    <p:extLst>
      <p:ext uri="{BB962C8B-B14F-4D97-AF65-F5344CB8AC3E}">
        <p14:creationId xmlns:p14="http://schemas.microsoft.com/office/powerpoint/2010/main" val="79343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8" grpId="0"/>
      <p:bldP spid="1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424" y="1269554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混合溶液，再向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完全消耗后，结束反应。过滤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中混合物，滤液经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填写操作名称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、结晶、过滤、洗涤、干燥，得到产品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从溶液中得到晶体的操作包括蒸发、结晶、过滤、洗涤、干燥这五步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190" y="32893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蒸发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824" y="981522"/>
            <a:ext cx="11344407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探究与反思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，该小组设计了以下实验方案，请将方案补充完整。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所需试剂从稀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、蒸馏水中选择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取适量产品配成稀溶液，滴加足量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，若沉淀未完全溶解，并有刺激性气味的气体产生，则可确定产品中含有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95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15864"/>
              </p:ext>
            </p:extLst>
          </p:nvPr>
        </p:nvGraphicFramePr>
        <p:xfrm>
          <a:off x="766614" y="1222946"/>
          <a:ext cx="10515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9" name="文档" r:id="rId3" imgW="10517568" imgH="4152425" progId="Word.Document.12">
                  <p:embed/>
                </p:oleObj>
              </mc:Choice>
              <mc:Fallback>
                <p:oleObj name="文档" r:id="rId3" imgW="10517568" imgH="4152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614" y="1222946"/>
                        <a:ext cx="1051560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4828" y="4836046"/>
            <a:ext cx="10839169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过滤，用蒸馏水洗涤沉淀，向沉淀中加入足量稀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837506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为减少装置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的量，在不改变原有装置的基础上对实验步骤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进行了改进，改进后的操作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易被氧化，故装置中的氧气能将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氧化，为了减少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的生成量，应先将装置中的空气排尽，可先用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将装置中的空气排尽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90" y="1421706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，产生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的气体将装置中空气排尽后，再向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混合溶液</a:t>
            </a:r>
            <a:endParaRPr lang="zh-CN" altLang="en-US" sz="2800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845" y="1485578"/>
            <a:ext cx="10901751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的溶解度随温度升高显著增大，所得产品通过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法提纯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因为硫代硫酸钠的溶解度随温度升高而显著增大，故可采用重结晶法将其提纯。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8174" y="22096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重结晶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5" name="圆角矩形 24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646934" y="2327791"/>
            <a:ext cx="428835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练出高分</a:t>
            </a:r>
            <a:endParaRPr lang="zh-CN" altLang="zh-CN" sz="8000" b="1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1197546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下列物质中，不能由单质直接化合生成的是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中燃烧，只能生成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8823" y="131404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89" y="765498"/>
            <a:ext cx="110662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都是酸性氧化物，二者的水溶液都是强酸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将铜片放入浓硫酸中，无明显现象是因为铜片发生了钝化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自然界中不存在游离态的硫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富含硫黄的矿物在工业上可用于制造硫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溶于水形成亚硫酸，亚硫酸是弱酸，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温下铜片和浓硫酸不反应，加热条件下才反应，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然界中存在游离态的硫，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040882" y="76549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7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硫酸、亚硫酸和氢硫酸是含硫的三种酸。下列说法不正确的是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，则产生淡黄色沉淀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这三种酸都是二元酸，都能与氢氧化钠反应生成酸式盐和正盐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这三种酸的水溶液久置空气中都会变质且原溶质的浓度减小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向氢硫酸、亚硫酸溶液中滴加氯水都会发生氧化还原反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硫酸在空气中不会变质，只是浓度变小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10763052" y="118621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981522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下列现象或事实可用同一原理解释的是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浓硫酸和浓盐酸长期暴露在空气中浓度降低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溶液使酸性高锰酸钾溶液的紫色褪去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漂白粉和水玻璃长期暴露在空气中变质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亚硫酸钠溶液和氯化铝溶液在空气中蒸干不能得到对应的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溶质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D:\USER\Desktop\201308120453312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81" y="0"/>
            <a:ext cx="12277186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26982" y="4798536"/>
            <a:ext cx="11375602" cy="8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火山爆发给当地人们带来了一场灾难。产生了大量火山灰、熔岩及</a:t>
            </a:r>
            <a:r>
              <a:rPr lang="en-US" altLang="zh-CN">
                <a:solidFill>
                  <a:schemeClr val="bg1"/>
                </a:solidFill>
              </a:rPr>
              <a:t>SO</a:t>
            </a:r>
            <a:r>
              <a:rPr lang="en-US" altLang="zh-CN" sz="2100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CO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H</a:t>
            </a:r>
            <a:r>
              <a:rPr lang="en-US" altLang="zh-CN" sz="2100">
                <a:solidFill>
                  <a:schemeClr val="bg1"/>
                </a:solidFill>
              </a:rPr>
              <a:t>2</a:t>
            </a:r>
            <a:r>
              <a:rPr lang="en-US" altLang="zh-CN">
                <a:solidFill>
                  <a:schemeClr val="bg1"/>
                </a:solidFill>
              </a:rPr>
              <a:t>S</a:t>
            </a:r>
            <a:r>
              <a:rPr lang="zh-CN" altLang="en-US">
                <a:solidFill>
                  <a:schemeClr val="bg1"/>
                </a:solidFill>
              </a:rPr>
              <a:t>等有毒有害的气体。</a:t>
            </a:r>
          </a:p>
        </p:txBody>
      </p:sp>
    </p:spTree>
    <p:extLst>
      <p:ext uri="{BB962C8B-B14F-4D97-AF65-F5344CB8AC3E}">
        <p14:creationId xmlns:p14="http://schemas.microsoft.com/office/powerpoint/2010/main" val="18053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3837" y="983910"/>
            <a:ext cx="11232086" cy="5182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中浓硫酸变稀是因为其吸水性，浓盐酸变稀是因为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挥发；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中紫色褪去都是因为发生了氧化还原反应；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中漂白粉和水玻璃长期暴露在空气中均会变质，前者是与空气中的水和二氧化碳发生反应，生成的次氯酸又分解，发生了氧化还原反应，而后者只发生了复分解反应，是强酸制弱酸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碳酸的酸性强于硅酸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中前者生成硫酸钠是因为发生了氧化还原反应，后者得到的是氢氧化铝，是因为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水解生成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易挥发，所以答案选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621482"/>
            <a:ext cx="10947562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下列实验报告记录的实验现象正确的是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2274" name="Picture 2" descr="HX2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42" y="1451670"/>
            <a:ext cx="8663284" cy="457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3916" y="693490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的水溶液呈酸性，使石蕊溶液显红色，但不能漂白石蕊溶液；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能漂白品红溶液，使品红溶液褪为无色；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85926"/>
              </p:ext>
            </p:extLst>
          </p:nvPr>
        </p:nvGraphicFramePr>
        <p:xfrm>
          <a:off x="863600" y="2920752"/>
          <a:ext cx="104902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9" name="文档" r:id="rId17" imgW="10485903" imgH="1665945" progId="Word.Document.12">
                  <p:embed/>
                </p:oleObj>
              </mc:Choice>
              <mc:Fallback>
                <p:oleObj name="文档" r:id="rId17" imgW="10485903" imgH="1665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3600" y="2920752"/>
                        <a:ext cx="104902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73916" y="4172873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719" y="549474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用如图所示实验装置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探究铜丝与过量浓硫酸的反应。下列实验不合理的是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3298" name="Picture 2" descr="HX2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7" y="1922918"/>
            <a:ext cx="2581171" cy="1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8719" y="3791575"/>
            <a:ext cx="1118508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上下移动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中铜丝可控制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中选用品红溶液验证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溶液吸收多余的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生成，向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加水，观察颜色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697506" y="1125538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移动铜丝，可控制铜丝与浓硫酸的接触，即控制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有毒，且属于酸性氧化物，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浓硫酸过量，试管中有剩余浓硫酸，就将反应后的混合液慢慢加入到大量水中，易出现溶液暴沸喷出试管而发生危险，故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665" y="909514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具有漂白性，所以它能使品红溶液、溴水、酸性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液、石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蕊溶液褪色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能使品红溶液褪色的物质不一定是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、漂白粉、活性炭、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都能使红墨水褪色，且原理相同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混合后通入装有湿润的有色布条的集气瓶中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白效果更好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2307" y="1117402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具有还原性，能使品红溶液褪色是因为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不能使石蕊溶液褪色；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项，能使品红溶液褪色的物质很多，不仅仅是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项，这些漂白剂的漂白原理不都相同；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等物质的量混合后在溶液中发生反应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，从而失去漂白能力。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26" y="621482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下列四种溶液中一定存在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向甲溶液中加入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溶液，产生白色沉淀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向乙溶液中加入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溶液，有白色沉淀，再加入盐酸，沉淀不溶解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向丙溶液中加入盐酸使之酸化，再加入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溶液，有白色沉淀产生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向丁溶液中加入硝酸使之酸化，再加入硝酸钡溶液，有白色沉淀产生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87204"/>
              </p:ext>
            </p:extLst>
          </p:nvPr>
        </p:nvGraphicFramePr>
        <p:xfrm>
          <a:off x="5137216" y="752798"/>
          <a:ext cx="577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8" name="文档" r:id="rId17" imgW="578563" imgH="685465" progId="Word.Document.12">
                  <p:embed/>
                </p:oleObj>
              </mc:Choice>
              <mc:Fallback>
                <p:oleObj name="文档" r:id="rId17" imgW="578563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37216" y="752798"/>
                        <a:ext cx="577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64584"/>
              </p:ext>
            </p:extLst>
          </p:nvPr>
        </p:nvGraphicFramePr>
        <p:xfrm>
          <a:off x="496902" y="3996382"/>
          <a:ext cx="8575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9" name="文档" r:id="rId19" imgW="8575548" imgH="1057033" progId="Word.Document.12">
                  <p:embed/>
                </p:oleObj>
              </mc:Choice>
              <mc:Fallback>
                <p:oleObj name="文档" r:id="rId19" imgW="8575548" imgH="105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6902" y="3996382"/>
                        <a:ext cx="8575675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01351" y="4437906"/>
            <a:ext cx="569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04819"/>
              </p:ext>
            </p:extLst>
          </p:nvPr>
        </p:nvGraphicFramePr>
        <p:xfrm>
          <a:off x="495300" y="5230862"/>
          <a:ext cx="110363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0" name="文档" r:id="rId21" imgW="11038247" imgH="1499026" progId="Word.Document.12">
                  <p:embed/>
                </p:oleObj>
              </mc:Choice>
              <mc:Fallback>
                <p:oleObj name="文档" r:id="rId21" imgW="11038247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300" y="5230862"/>
                        <a:ext cx="110363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455246" y="7527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549474"/>
            <a:ext cx="1134440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溶液的性质，在白色点滴板的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四个凹槽中滴入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溶液，再分别滴加下图所示的试剂：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85" name="Picture 25" descr="HX7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14" y="1977204"/>
            <a:ext cx="8958096" cy="18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14031" y="3926811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对实验现象的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解释或结论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15925"/>
              </p:ext>
            </p:extLst>
          </p:nvPr>
        </p:nvGraphicFramePr>
        <p:xfrm>
          <a:off x="304800" y="693490"/>
          <a:ext cx="11480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5" name="文档" r:id="rId3" imgW="11933872" imgH="6002233" progId="Word.Document.12">
                  <p:embed/>
                </p:oleObj>
              </mc:Choice>
              <mc:Fallback>
                <p:oleObj name="文档" r:id="rId3" imgW="11933872" imgH="60022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693490"/>
                        <a:ext cx="11480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/>
          <p:cNvSpPr>
            <a:spLocks noGrp="1"/>
          </p:cNvSpPr>
          <p:nvPr>
            <p:ph type="dt" sz="quarter" idx="4294967295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/>
          <a:lstStyle>
            <a:lvl1pPr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884408" indent="-340157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60627" indent="-272125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04878" indent="-272125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449129" indent="-272125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993380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37631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4081882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626132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700"/>
              <a:t>4</a:t>
            </a:r>
            <a:r>
              <a:rPr lang="zh-CN" altLang="en-US" sz="1700"/>
              <a:t>月</a:t>
            </a:r>
            <a:r>
              <a:rPr lang="en-US" altLang="zh-CN" sz="1700"/>
              <a:t>3</a:t>
            </a:r>
            <a:r>
              <a:rPr lang="zh-CN" altLang="en-US" sz="1700"/>
              <a:t>日</a:t>
            </a:r>
            <a:r>
              <a:rPr lang="en-US" altLang="zh-CN" sz="1700"/>
              <a:t>zzw</a:t>
            </a:r>
          </a:p>
        </p:txBody>
      </p:sp>
      <p:pic>
        <p:nvPicPr>
          <p:cNvPr id="10243" name="Picture 2" descr="D:\USER\Desktop\火山喷发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915" y="828867"/>
            <a:ext cx="4126963" cy="479245"/>
          </a:xfrm>
          <a:prstGeom prst="rect">
            <a:avLst/>
          </a:prstGeom>
          <a:noFill/>
        </p:spPr>
        <p:txBody>
          <a:bodyPr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3"/>
                </a:solidFill>
              </a:rPr>
              <a:t>火山爆发时滚滚而来的熔岩</a:t>
            </a:r>
          </a:p>
        </p:txBody>
      </p:sp>
    </p:spTree>
    <p:extLst>
      <p:ext uri="{BB962C8B-B14F-4D97-AF65-F5344CB8AC3E}">
        <p14:creationId xmlns:p14="http://schemas.microsoft.com/office/powerpoint/2010/main" val="361061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84136"/>
              </p:ext>
            </p:extLst>
          </p:nvPr>
        </p:nvGraphicFramePr>
        <p:xfrm>
          <a:off x="537890" y="1341562"/>
          <a:ext cx="111633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51" name="文档" r:id="rId17" imgW="11480482" imgH="1805825" progId="Word.Document.12">
                  <p:embed/>
                </p:oleObj>
              </mc:Choice>
              <mc:Fallback>
                <p:oleObj name="文档" r:id="rId17" imgW="11480482" imgH="18058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7890" y="1341562"/>
                        <a:ext cx="111633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50442"/>
              </p:ext>
            </p:extLst>
          </p:nvPr>
        </p:nvGraphicFramePr>
        <p:xfrm>
          <a:off x="533400" y="2874442"/>
          <a:ext cx="11176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52" name="文档" r:id="rId19" imgW="11480482" imgH="966183" progId="Word.Document.12">
                  <p:embed/>
                </p:oleObj>
              </mc:Choice>
              <mc:Fallback>
                <p:oleObj name="文档" r:id="rId19" imgW="11480482" imgH="966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33400" y="2874442"/>
                        <a:ext cx="11176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0654"/>
              </p:ext>
            </p:extLst>
          </p:nvPr>
        </p:nvGraphicFramePr>
        <p:xfrm>
          <a:off x="533400" y="3662586"/>
          <a:ext cx="11176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53" name="文档" r:id="rId21" imgW="11480482" imgH="1499026" progId="Word.Document.12">
                  <p:embed/>
                </p:oleObj>
              </mc:Choice>
              <mc:Fallback>
                <p:oleObj name="文档" r:id="rId21" imgW="1148048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3662586"/>
                        <a:ext cx="11176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3780" y="504042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355" y="837506"/>
            <a:ext cx="11074344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 18.5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的浓硫酸充分反应后，锌完全溶解，同时生成气体甲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33.6 L(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。将反应后的溶液稀释至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，测得溶液的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。下列叙述不正确的是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97.5 g Zn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561" y="832272"/>
            <a:ext cx="11232086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，说明硫酸过量，且反应后硫酸的物质的量为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，则反应掉的硫酸的物质的量为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18.5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随着反应的进行，硫酸浓度会变稀，可能会生成氢气，所以生成的气体甲可能是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的混合物，由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，不论是生成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 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 97.5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2216"/>
              </p:ext>
            </p:extLst>
          </p:nvPr>
        </p:nvGraphicFramePr>
        <p:xfrm>
          <a:off x="8816304" y="4806032"/>
          <a:ext cx="2128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7" name="文档" r:id="rId3" imgW="2128119" imgH="1054118" progId="Word.Document.12">
                  <p:embed/>
                </p:oleObj>
              </mc:Choice>
              <mc:Fallback>
                <p:oleObj name="文档" r:id="rId3" imgW="2128119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6304" y="4806032"/>
                        <a:ext cx="21288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14" y="1629594"/>
            <a:ext cx="1037264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反应中转移电子的物质的量为锌的物质的量的两倍，为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由硫原子守恒可知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70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182266"/>
            <a:ext cx="11457851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用硫及其化合物制硫酸有下列三种反应途径，某些反应条件和产物已省略。下列有关说法不正确的是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17215"/>
              </p:ext>
            </p:extLst>
          </p:nvPr>
        </p:nvGraphicFramePr>
        <p:xfrm>
          <a:off x="495300" y="2690242"/>
          <a:ext cx="919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3" name="文档" r:id="rId17" imgW="9197700" imgH="2975700" progId="Word.Document.12">
                  <p:embed/>
                </p:oleObj>
              </mc:Choice>
              <mc:Fallback>
                <p:oleObj name="文档" r:id="rId17" imgW="9197700" imgH="297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5300" y="2690242"/>
                        <a:ext cx="91948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112553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的反应中体现了浓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的第二步反应在实际生产中可以通过增大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成本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污染相对小且原子利用率高，更能体现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的理论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2114" y="1269554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属于浓硝酸和非金属单质的反应，表现了浓硝酸的强氧化性，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的第二步反应为可逆反应，通过增大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的浓度来提高二氧化硫的转化率，降低成本，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，各转移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3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533974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某硫酸厂废气中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的回收利用方案如下图所示。下列说法错误的是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28" name="Picture 24" descr="HX7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133650"/>
            <a:ext cx="7508569" cy="1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15304" y="3570259"/>
            <a:ext cx="1112087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2956" y="1626758"/>
            <a:ext cx="10947561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可能为亚硫酸铵、亚硫酸氢铵；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有可能有硫酸铵或硫酸氢铵；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应该是二氧化硫；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项，硫元素的最外层只有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个电子，最高价为＋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837506"/>
            <a:ext cx="11185087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近年来，酸雨污染较为严重，防治酸雨成了迫在眉睫的问题。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有人提出了一种利用氯碱工业产品处理含二氧化硫废气的方法，流程如下：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的废气通入电解饱和食盐水后所得到的溶液中，得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将电解饱和食盐水所得气体反应后制得盐酸。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将盐酸加入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溶液中，反应所得到的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气体回收，生成的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循环利用。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1"/>
          <p:cNvSpPr>
            <a:spLocks noGrp="1"/>
          </p:cNvSpPr>
          <p:nvPr>
            <p:ph type="dt" sz="quarter" idx="4294967295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/>
          <a:lstStyle>
            <a:lvl1pPr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884408" indent="-340157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60627" indent="-272125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04878" indent="-272125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449129" indent="-272125" eaLnBrk="0" hangingPunct="0"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993380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37631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4081882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626132" indent="-272125" algn="ctr" eaLnBrk="0" fontAlgn="base" hangingPunct="0">
              <a:spcBef>
                <a:spcPct val="0"/>
              </a:spcBef>
              <a:spcAft>
                <a:spcPct val="0"/>
              </a:spcAft>
              <a:defRPr kumimoji="1" sz="29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700"/>
              <a:t>4</a:t>
            </a:r>
            <a:r>
              <a:rPr lang="zh-CN" altLang="en-US" sz="1700"/>
              <a:t>月</a:t>
            </a:r>
            <a:r>
              <a:rPr lang="en-US" altLang="zh-CN" sz="1700"/>
              <a:t>3</a:t>
            </a:r>
            <a:r>
              <a:rPr lang="zh-CN" altLang="en-US" sz="1700"/>
              <a:t>日</a:t>
            </a:r>
            <a:r>
              <a:rPr lang="en-US" altLang="zh-CN" sz="1700"/>
              <a:t>zzw</a:t>
            </a:r>
          </a:p>
        </p:txBody>
      </p:sp>
      <p:pic>
        <p:nvPicPr>
          <p:cNvPr id="11267" name="Picture 2" descr="D:\USER\Desktop\1389615386125_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9091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39116" y="479536"/>
            <a:ext cx="5087804" cy="479245"/>
          </a:xfrm>
          <a:prstGeom prst="rect">
            <a:avLst/>
          </a:prstGeom>
          <a:noFill/>
        </p:spPr>
        <p:txBody>
          <a:bodyPr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3"/>
                </a:solidFill>
              </a:rPr>
              <a:t>火山口附近硫磺燃烧的壮观景象</a:t>
            </a:r>
          </a:p>
        </p:txBody>
      </p:sp>
    </p:spTree>
    <p:extLst>
      <p:ext uri="{BB962C8B-B14F-4D97-AF65-F5344CB8AC3E}">
        <p14:creationId xmlns:p14="http://schemas.microsoft.com/office/powerpoint/2010/main" val="314314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1229251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中电解饱和食盐水的化学方程式：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0992"/>
              </p:ext>
            </p:extLst>
          </p:nvPr>
        </p:nvGraphicFramePr>
        <p:xfrm>
          <a:off x="596900" y="909638"/>
          <a:ext cx="109220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24" name="文档" r:id="rId3" imgW="10926157" imgH="2618970" progId="Word.Document.12">
                  <p:embed/>
                </p:oleObj>
              </mc:Choice>
              <mc:Fallback>
                <p:oleObj name="文档" r:id="rId3" imgW="10926157" imgH="261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900" y="909638"/>
                        <a:ext cx="109220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4" name="Picture 2" descr="HX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04" y="3196887"/>
            <a:ext cx="9057740" cy="27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32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634182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该小组采用下图装置在实验室测定模拟烟气中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的体积分数，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8418" name="Picture 2" descr="HX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32" y="1786310"/>
            <a:ext cx="4585115" cy="16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74" y="3442494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碘的淀粉溶液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酸性高锰酸钾溶液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氯化钡溶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91282" y="4583936"/>
            <a:ext cx="11185087" cy="17727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若上述实验是在标准状况下进行的，欲测定转化器中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成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转化率，已知气体流速，还需测定的数据有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08876"/>
              </p:ext>
            </p:extLst>
          </p:nvPr>
        </p:nvGraphicFramePr>
        <p:xfrm>
          <a:off x="10812769" y="4738495"/>
          <a:ext cx="8636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9" name="文档" r:id="rId19" imgW="870023" imgH="748254" progId="Word.Document.12">
                  <p:embed/>
                </p:oleObj>
              </mc:Choice>
              <mc:Fallback>
                <p:oleObj name="文档" r:id="rId19" imgW="870023" imgH="74825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2769" y="4738495"/>
                        <a:ext cx="8636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981522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求解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在混合气中的体积分数，需要求出两个量，一个是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的体积，一个是混合气的总体积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利用量气装置，可求出吸收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后余气的体积；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利用洗气瓶中的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溶液，求出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的体积。所以对于洗气瓶中的溶液，必须能与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反应，且能发生明显的颜色变化，以便确定反应的终点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16017"/>
              </p:ext>
            </p:extLst>
          </p:nvPr>
        </p:nvGraphicFramePr>
        <p:xfrm>
          <a:off x="584200" y="4379094"/>
          <a:ext cx="10998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9" name="文档" r:id="rId17" imgW="11002458" imgH="903599" progId="Word.Document.12">
                  <p:embed/>
                </p:oleObj>
              </mc:Choice>
              <mc:Fallback>
                <p:oleObj name="文档" r:id="rId17" imgW="11002458" imgH="90359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379094"/>
                        <a:ext cx="10998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2337" y="4964495"/>
            <a:ext cx="1112087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因为在前一问中已求出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在混合气中的含量，所以只需确定混合气的总量。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469" y="1485578"/>
            <a:ext cx="1118508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流速求总量，只需知道通入时间。要求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的转化率，只需确定沉淀质量。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7034"/>
              </p:ext>
            </p:extLst>
          </p:nvPr>
        </p:nvGraphicFramePr>
        <p:xfrm>
          <a:off x="584200" y="2879130"/>
          <a:ext cx="10998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11" name="文档" r:id="rId3" imgW="11000105" imgH="2254307" progId="Word.Document.12">
                  <p:embed/>
                </p:oleObj>
              </mc:Choice>
              <mc:Fallback>
                <p:oleObj name="文档" r:id="rId3" imgW="11000105" imgH="2254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879130"/>
                        <a:ext cx="10998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76469" y="475133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实验时间　加入盐酸酸化的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溶液后生成沉淀的质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8248" y="837506"/>
            <a:ext cx="1121358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某研究小组用下图装置进行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溶液反应的相关实验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9442" name="Picture 2" descr="HX20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3" y="2493690"/>
            <a:ext cx="8069553" cy="32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62148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在配制氯化铁溶液时，需先把氯化铁晶体溶解在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中，再加水稀释，这样操作的目的是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操作中不需要的仪器有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药匙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玻璃棒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e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配制氯化铁溶液时，为了抑制</a:t>
            </a:r>
            <a:r>
              <a:rPr lang="en-US" altLang="zh-CN" sz="2800" kern="100" dirty="0"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水解，需先把氯化铁晶体溶解在浓盐酸中，再加水稀释；操作中不需要的仪器有石棉网和坩埚。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03870" y="706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55" y="1337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抑制氯化铁水解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6734" y="2017078"/>
            <a:ext cx="50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ce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4697" y="5069135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中观察到的现象为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时，溶液由棕黄色变为浅绿色。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237" y="51411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溶液由棕黄色变为浅绿色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30" grpId="0"/>
      <p:bldP spid="30" grpId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3400" y="621482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根据以上现象，该小组同学认为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溶液发生氧化还原反应。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请设计实验方案检验有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该小组同学向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试管反应后的溶液中加入硝酸酸化的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溶液，若出现白色沉淀，即可证明反应生成了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84615"/>
              </p:ext>
            </p:extLst>
          </p:nvPr>
        </p:nvGraphicFramePr>
        <p:xfrm>
          <a:off x="6362030" y="4629026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4" name="文档" r:id="rId3" imgW="540400" imgH="850351" progId="Word.Document.12">
                  <p:embed/>
                </p:oleObj>
              </mc:Choice>
              <mc:Fallback>
                <p:oleObj name="文档" r:id="rId3" imgW="54040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030" y="4629026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00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0580"/>
              </p:ext>
            </p:extLst>
          </p:nvPr>
        </p:nvGraphicFramePr>
        <p:xfrm>
          <a:off x="622598" y="909514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5" name="文档" r:id="rId3" imgW="10936774" imgH="1133463" progId="Word.Document.12">
                  <p:embed/>
                </p:oleObj>
              </mc:Choice>
              <mc:Fallback>
                <p:oleObj name="文档" r:id="rId3" imgW="10936774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3974" y="1498278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溶液，不变红，再加入新制的氯水，溶液变红。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该做法不合理，硝酸可以将溶解的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，干扰实验。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18484"/>
              </p:ext>
            </p:extLst>
          </p:nvPr>
        </p:nvGraphicFramePr>
        <p:xfrm>
          <a:off x="622598" y="3680346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6" name="文档" r:id="rId5" imgW="10936774" imgH="1135265" progId="Word.Document.12">
                  <p:embed/>
                </p:oleObj>
              </mc:Choice>
              <mc:Fallback>
                <p:oleObj name="文档" r:id="rId5" imgW="10936774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3680346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36069" y="4147473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溶液，不变红，再加入新制的氯水，溶液变红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不合理　硝酸可以将溶解的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，干扰实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303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909514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装置中倒置漏斗的作用是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倒置漏斗的作用是使气体充分吸收；防止溶液倒吸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4003" y="1002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使气体充分吸收；防止溶液倒吸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534697" y="2266047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具有还原性，实验中可以代替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的试剂有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填入正确选项前的字母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溶液和碘水均能氧化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794" y="302519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1" name="圆角矩形 40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74726" y="261442"/>
            <a:ext cx="4302781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16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硫及其化合物</a:t>
            </a:r>
          </a:p>
        </p:txBody>
      </p:sp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766614" y="3879990"/>
            <a:ext cx="9310759" cy="1441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了解硫及其重要化合物的主要化学性质及应用。</a:t>
            </a:r>
            <a:endParaRPr lang="en-US" altLang="zh-CN" sz="2800" b="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了解硫的氧化物对大气的污染与防治。</a:t>
            </a:r>
          </a:p>
        </p:txBody>
      </p:sp>
      <p:sp>
        <p:nvSpPr>
          <p:cNvPr id="8" name="矩形 7">
            <a:hlinkClick r:id="rId2" action="ppaction://hlinksldjump"/>
          </p:cNvPr>
          <p:cNvSpPr/>
          <p:nvPr/>
        </p:nvSpPr>
        <p:spPr>
          <a:xfrm>
            <a:off x="575292" y="6064288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3" action="ppaction://hlinksldjump"/>
          </p:cNvPr>
          <p:cNvSpPr/>
          <p:nvPr/>
        </p:nvSpPr>
        <p:spPr>
          <a:xfrm>
            <a:off x="2375492" y="6064288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hlinkClick r:id="rId4" action="ppaction://hlinksldjump"/>
          </p:cNvPr>
          <p:cNvSpPr/>
          <p:nvPr/>
        </p:nvSpPr>
        <p:spPr>
          <a:xfrm>
            <a:off x="4150989" y="6064288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>
            <a:hlinkClick r:id="rId5" action="ppaction://hlinksldjump"/>
          </p:cNvPr>
          <p:cNvSpPr/>
          <p:nvPr/>
        </p:nvSpPr>
        <p:spPr>
          <a:xfrm>
            <a:off x="5918017" y="6051225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9349698" y="6051225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10630" y="2519685"/>
            <a:ext cx="10600979" cy="1157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一</a:t>
            </a:r>
            <a:r>
              <a:rPr lang="en-US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及其氧化物的性质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5324" y="765498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硫单质的性质及应用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硫元素的存在形态</a:t>
            </a:r>
            <a:endParaRPr lang="zh-CN" altLang="zh-CN" sz="105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430215"/>
            <a:ext cx="9325344" cy="14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31266" y="396981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硫单质俗称硫黄，是一种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淡黄色固体；不溶于水，微溶于酒精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u="sng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有多种同素异形体，如单斜硫、斜方硫等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55527" y="46920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2046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硫化物</a:t>
            </a:r>
          </a:p>
        </p:txBody>
      </p:sp>
      <p:sp>
        <p:nvSpPr>
          <p:cNvPr id="14" name="矩形 13"/>
          <p:cNvSpPr/>
          <p:nvPr/>
        </p:nvSpPr>
        <p:spPr>
          <a:xfrm>
            <a:off x="6722070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硫酸盐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2080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从化合价的角度认识硫单质的化学性质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22345"/>
              </p:ext>
            </p:extLst>
          </p:nvPr>
        </p:nvGraphicFramePr>
        <p:xfrm>
          <a:off x="635000" y="757560"/>
          <a:ext cx="10769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19" name="文档" r:id="rId3" imgW="10771611" imgH="4744032" progId="Word.Document.12">
                  <p:embed/>
                </p:oleObj>
              </mc:Choice>
              <mc:Fallback>
                <p:oleObj name="文档" r:id="rId3" imgW="10771611" imgH="47440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000" y="757560"/>
                        <a:ext cx="10769600" cy="473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399462" y="19430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42014" y="34826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446" y="40120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285095"/>
              </p:ext>
            </p:extLst>
          </p:nvPr>
        </p:nvGraphicFramePr>
        <p:xfrm>
          <a:off x="3790950" y="1428676"/>
          <a:ext cx="3086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0" name="文档" r:id="rId5" imgW="3090111" imgH="1054118" progId="Word.Document.12">
                  <p:embed/>
                </p:oleObj>
              </mc:Choice>
              <mc:Fallback>
                <p:oleObj name="文档" r:id="rId5" imgW="3090111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0950" y="1428676"/>
                        <a:ext cx="3086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424853"/>
              </p:ext>
            </p:extLst>
          </p:nvPr>
        </p:nvGraphicFramePr>
        <p:xfrm>
          <a:off x="3797300" y="201486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1" name="文档" r:id="rId7" imgW="2696241" imgH="838110" progId="Word.Document.12">
                  <p:embed/>
                </p:oleObj>
              </mc:Choice>
              <mc:Fallback>
                <p:oleObj name="文档" r:id="rId7" imgW="269624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7300" y="201486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451348"/>
              </p:ext>
            </p:extLst>
          </p:nvPr>
        </p:nvGraphicFramePr>
        <p:xfrm>
          <a:off x="4078982" y="326457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2" name="文档" r:id="rId9" imgW="2696241" imgH="838110" progId="Word.Document.12">
                  <p:embed/>
                </p:oleObj>
              </mc:Choice>
              <mc:Fallback>
                <p:oleObj name="文档" r:id="rId9" imgW="269624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78982" y="326457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11032"/>
              </p:ext>
            </p:extLst>
          </p:nvPr>
        </p:nvGraphicFramePr>
        <p:xfrm>
          <a:off x="4091682" y="3836442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3" name="文档" r:id="rId11" imgW="2696241" imgH="838110" progId="Word.Document.12">
                  <p:embed/>
                </p:oleObj>
              </mc:Choice>
              <mc:Fallback>
                <p:oleObj name="文档" r:id="rId11" imgW="269624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91682" y="3836442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518816"/>
              </p:ext>
            </p:extLst>
          </p:nvPr>
        </p:nvGraphicFramePr>
        <p:xfrm>
          <a:off x="635000" y="5133578"/>
          <a:ext cx="107696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4" name="文档" r:id="rId13" imgW="10771611" imgH="1795010" progId="Word.Document.12">
                  <p:embed/>
                </p:oleObj>
              </mc:Choice>
              <mc:Fallback>
                <p:oleObj name="文档" r:id="rId13" imgW="10771611" imgH="1795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5000" y="5133578"/>
                        <a:ext cx="107696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319283"/>
              </p:ext>
            </p:extLst>
          </p:nvPr>
        </p:nvGraphicFramePr>
        <p:xfrm>
          <a:off x="5560590" y="4810646"/>
          <a:ext cx="5829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25" name="文档" r:id="rId15" imgW="5833289" imgH="965135" progId="Word.Document.12">
                  <p:embed/>
                </p:oleObj>
              </mc:Choice>
              <mc:Fallback>
                <p:oleObj name="文档" r:id="rId15" imgW="5833289" imgH="9651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60590" y="4810646"/>
                        <a:ext cx="5829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42678" y="575945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58956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P84-3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氢溴酸在医药和石化工业上有广泛用途。模拟工业制备氢溴酸的流程如图所示：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5474" name="Picture 2" descr="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97" y="1899116"/>
            <a:ext cx="8752281" cy="238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25474" y="4104019"/>
            <a:ext cx="1217187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84585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32389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34367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矩形 9"/>
          <p:cNvSpPr/>
          <p:nvPr/>
        </p:nvSpPr>
        <p:spPr>
          <a:xfrm>
            <a:off x="5988219" y="4850790"/>
            <a:ext cx="6155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+2Br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2-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28509" y="170160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</a:rPr>
              <a:t>HBr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(Br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91150" y="3876356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BaCl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48852" y="1989634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</a:rPr>
              <a:t>HBr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易挥发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75" y="5374010"/>
            <a:ext cx="10621935" cy="69176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中加入试剂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50990" y="5475046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BaCl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020" y="5921608"/>
            <a:ext cx="121583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的目的是除去过量的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，但要防止过量，原因是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907265"/>
              </p:ext>
            </p:extLst>
          </p:nvPr>
        </p:nvGraphicFramePr>
        <p:xfrm>
          <a:off x="7616328" y="5584056"/>
          <a:ext cx="45275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6" name="文档" r:id="rId7" imgW="4584124" imgH="659136" progId="Word.Document.12">
                  <p:embed/>
                </p:oleObj>
              </mc:Choice>
              <mc:Fallback>
                <p:oleObj name="文档" r:id="rId7" imgW="4584124" imgH="659136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328" y="5584056"/>
                        <a:ext cx="45275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 bwMode="auto">
          <a:xfrm>
            <a:off x="2321762" y="1934184"/>
            <a:ext cx="1296144" cy="549642"/>
          </a:xfrm>
          <a:prstGeom prst="ellipse">
            <a:avLst/>
          </a:prstGeom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121898" tIns="60948" rIns="121898" bIns="60948" rtlCol="0" anchor="ctr"/>
          <a:lstStyle/>
          <a:p>
            <a:pPr algn="r" defTabSz="914400"/>
            <a:endParaRPr lang="zh-CN" altLang="en-US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271752" y="3597919"/>
            <a:ext cx="1098682" cy="423577"/>
          </a:xfrm>
          <a:prstGeom prst="ellipse">
            <a:avLst/>
          </a:prstGeom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121898" tIns="60948" rIns="121898" bIns="60948" rtlCol="0" anchor="ctr"/>
          <a:lstStyle/>
          <a:p>
            <a:pPr algn="r" defTabSz="914400"/>
            <a:endParaRPr lang="zh-CN" altLang="en-US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8522834" y="3357786"/>
            <a:ext cx="1244780" cy="1041789"/>
          </a:xfrm>
          <a:prstGeom prst="ellipse">
            <a:avLst/>
          </a:prstGeom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121898" tIns="60948" rIns="121898" bIns="60948" rtlCol="0" anchor="ctr"/>
          <a:lstStyle/>
          <a:p>
            <a:pPr algn="r" defTabSz="914400"/>
            <a:endParaRPr lang="zh-CN" altLang="en-US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50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  <p:bldP spid="5" grpId="0" animBg="1"/>
      <p:bldP spid="20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9305" y="4541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二氧化硫是无色、有刺激性气味的有毒气体，是大气污染物之一；易溶于水，通常状况下，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体积水溶解约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8403" name="Picture 35" descr="HX1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30" y="3501802"/>
            <a:ext cx="7343217" cy="290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2"/>
          <p:cNvSpPr>
            <a:spLocks noChangeArrowheads="1"/>
          </p:cNvSpPr>
          <p:nvPr/>
        </p:nvSpPr>
        <p:spPr bwMode="auto">
          <a:xfrm>
            <a:off x="2063483" y="4582587"/>
            <a:ext cx="9409475" cy="8485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0066"/>
                </a:solidFill>
              </a:rPr>
              <a:t>氯水             溴水        碘水           酸性</a:t>
            </a:r>
            <a:r>
              <a:rPr lang="en-US" altLang="zh-CN" b="1" dirty="0">
                <a:solidFill>
                  <a:srgbClr val="000066"/>
                </a:solidFill>
              </a:rPr>
              <a:t>KMnO</a:t>
            </a:r>
            <a:r>
              <a:rPr lang="en-US" altLang="zh-CN" b="1" baseline="-25000" dirty="0">
                <a:solidFill>
                  <a:srgbClr val="000066"/>
                </a:solidFill>
              </a:rPr>
              <a:t>4</a:t>
            </a:r>
            <a:r>
              <a:rPr lang="zh-CN" altLang="en-US" b="1" dirty="0">
                <a:solidFill>
                  <a:srgbClr val="000066"/>
                </a:solidFill>
              </a:rPr>
              <a:t>溶液</a:t>
            </a:r>
          </a:p>
          <a:p>
            <a:pPr algn="l" eaLnBrk="1" hangingPunct="1"/>
            <a:r>
              <a:rPr lang="zh-CN" altLang="en-US" b="1" dirty="0">
                <a:solidFill>
                  <a:srgbClr val="336600"/>
                </a:solidFill>
              </a:rPr>
              <a:t>淡黄绿色 </a:t>
            </a:r>
            <a:r>
              <a:rPr lang="zh-CN" altLang="en-US" b="1" dirty="0">
                <a:solidFill>
                  <a:srgbClr val="000066"/>
                </a:solidFill>
              </a:rPr>
              <a:t>（</a:t>
            </a:r>
            <a:r>
              <a:rPr lang="zh-CN" altLang="en-US" b="1" dirty="0">
                <a:solidFill>
                  <a:schemeClr val="tx2"/>
                </a:solidFill>
              </a:rPr>
              <a:t>橙色）</a:t>
            </a:r>
            <a:r>
              <a:rPr lang="zh-CN" altLang="en-US" b="1" dirty="0">
                <a:solidFill>
                  <a:srgbClr val="000066"/>
                </a:solidFill>
              </a:rPr>
              <a:t>    </a:t>
            </a:r>
            <a:r>
              <a:rPr lang="en-US" altLang="zh-CN" b="1" dirty="0"/>
              <a:t>(</a:t>
            </a:r>
            <a:r>
              <a:rPr lang="zh-CN" altLang="en-US" b="1" dirty="0"/>
              <a:t>褐色</a:t>
            </a:r>
            <a:r>
              <a:rPr lang="zh-CN" altLang="en-US" b="1" dirty="0">
                <a:solidFill>
                  <a:srgbClr val="996600"/>
                </a:solidFill>
              </a:rPr>
              <a:t>）       </a:t>
            </a:r>
            <a:r>
              <a:rPr lang="zh-CN" altLang="en-US" b="1" dirty="0">
                <a:solidFill>
                  <a:srgbClr val="CC00CC"/>
                </a:solidFill>
              </a:rPr>
              <a:t>紫红色</a:t>
            </a:r>
            <a:r>
              <a:rPr lang="zh-CN" altLang="en-US" b="1" dirty="0">
                <a:solidFill>
                  <a:srgbClr val="9933FF"/>
                </a:solidFill>
              </a:rPr>
              <a:t>）</a:t>
            </a:r>
            <a:endParaRPr lang="zh-CN" altLang="en-US" b="1" dirty="0">
              <a:solidFill>
                <a:srgbClr val="000066"/>
              </a:solidFill>
            </a:endParaRPr>
          </a:p>
        </p:txBody>
      </p:sp>
      <p:grpSp>
        <p:nvGrpSpPr>
          <p:cNvPr id="16387" name="Group 4"/>
          <p:cNvGrpSpPr>
            <a:grpSpLocks/>
          </p:cNvGrpSpPr>
          <p:nvPr/>
        </p:nvGrpSpPr>
        <p:grpSpPr bwMode="auto">
          <a:xfrm>
            <a:off x="814811" y="333452"/>
            <a:ext cx="768249" cy="1367154"/>
            <a:chOff x="5294" y="666"/>
            <a:chExt cx="794" cy="1924"/>
          </a:xfrm>
        </p:grpSpPr>
        <p:grpSp>
          <p:nvGrpSpPr>
            <p:cNvPr id="16462" name="xjhhxsy7"/>
            <p:cNvGrpSpPr>
              <a:grpSpLocks/>
            </p:cNvGrpSpPr>
            <p:nvPr/>
          </p:nvGrpSpPr>
          <p:grpSpPr bwMode="auto">
            <a:xfrm>
              <a:off x="5823" y="1149"/>
              <a:ext cx="265" cy="1441"/>
              <a:chOff x="10620" y="2396"/>
              <a:chExt cx="405" cy="2197"/>
            </a:xfrm>
          </p:grpSpPr>
          <p:sp>
            <p:nvSpPr>
              <p:cNvPr id="16470" name="AutoShape 6" descr="横虚线"/>
              <p:cNvSpPr>
                <a:spLocks noChangeArrowheads="1"/>
              </p:cNvSpPr>
              <p:nvPr/>
            </p:nvSpPr>
            <p:spPr bwMode="auto">
              <a:xfrm rot="5400000" flipV="1">
                <a:off x="10116" y="3715"/>
                <a:ext cx="1440" cy="316"/>
              </a:xfrm>
              <a:prstGeom prst="flowChartDisplay">
                <a:avLst/>
              </a:prstGeom>
              <a:pattFill prst="dashHorz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71" name="Freeform 7"/>
              <p:cNvSpPr>
                <a:spLocks/>
              </p:cNvSpPr>
              <p:nvPr/>
            </p:nvSpPr>
            <p:spPr bwMode="auto">
              <a:xfrm>
                <a:off x="10620" y="2396"/>
                <a:ext cx="405" cy="1007"/>
              </a:xfrm>
              <a:custGeom>
                <a:avLst/>
                <a:gdLst>
                  <a:gd name="T0" fmla="*/ 60 w 405"/>
                  <a:gd name="T1" fmla="*/ 1007 h 1007"/>
                  <a:gd name="T2" fmla="*/ 60 w 405"/>
                  <a:gd name="T3" fmla="*/ 90 h 1007"/>
                  <a:gd name="T4" fmla="*/ 0 w 405"/>
                  <a:gd name="T5" fmla="*/ 0 h 1007"/>
                  <a:gd name="T6" fmla="*/ 405 w 405"/>
                  <a:gd name="T7" fmla="*/ 0 h 1007"/>
                  <a:gd name="T8" fmla="*/ 375 w 405"/>
                  <a:gd name="T9" fmla="*/ 105 h 1007"/>
                  <a:gd name="T10" fmla="*/ 375 w 405"/>
                  <a:gd name="T11" fmla="*/ 1007 h 1007"/>
                  <a:gd name="T12" fmla="*/ 60 w 405"/>
                  <a:gd name="T13" fmla="*/ 1007 h 10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5"/>
                  <a:gd name="T22" fmla="*/ 0 h 1007"/>
                  <a:gd name="T23" fmla="*/ 405 w 405"/>
                  <a:gd name="T24" fmla="*/ 1007 h 100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5" h="1007">
                    <a:moveTo>
                      <a:pt x="60" y="1007"/>
                    </a:moveTo>
                    <a:lnTo>
                      <a:pt x="60" y="90"/>
                    </a:lnTo>
                    <a:lnTo>
                      <a:pt x="0" y="0"/>
                    </a:lnTo>
                    <a:lnTo>
                      <a:pt x="405" y="0"/>
                    </a:lnTo>
                    <a:lnTo>
                      <a:pt x="375" y="105"/>
                    </a:lnTo>
                    <a:lnTo>
                      <a:pt x="375" y="1007"/>
                    </a:lnTo>
                    <a:lnTo>
                      <a:pt x="60" y="1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63" name="xjhhxtx4"/>
            <p:cNvGrpSpPr>
              <a:grpSpLocks/>
            </p:cNvGrpSpPr>
            <p:nvPr/>
          </p:nvGrpSpPr>
          <p:grpSpPr bwMode="auto">
            <a:xfrm>
              <a:off x="5294" y="666"/>
              <a:ext cx="663" cy="1451"/>
              <a:chOff x="7740" y="1440"/>
              <a:chExt cx="663" cy="1451"/>
            </a:xfrm>
          </p:grpSpPr>
          <p:grpSp>
            <p:nvGrpSpPr>
              <p:cNvPr id="16464" name="xjh01-1-3015:36:35"/>
              <p:cNvGrpSpPr>
                <a:grpSpLocks noChangeAspect="1"/>
              </p:cNvGrpSpPr>
              <p:nvPr/>
            </p:nvGrpSpPr>
            <p:grpSpPr bwMode="auto">
              <a:xfrm rot="-5400000">
                <a:off x="7740" y="1440"/>
                <a:ext cx="663" cy="663"/>
                <a:chOff x="240" y="-960"/>
                <a:chExt cx="2640" cy="2640"/>
              </a:xfrm>
            </p:grpSpPr>
            <p:sp>
              <p:nvSpPr>
                <p:cNvPr id="16468" name="Freeform 10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400" cy="2400"/>
                </a:xfrm>
                <a:custGeom>
                  <a:avLst/>
                  <a:gdLst>
                    <a:gd name="T0" fmla="*/ 0 w 2400"/>
                    <a:gd name="T1" fmla="*/ 2400 h 2400"/>
                    <a:gd name="T2" fmla="*/ 2000 w 2400"/>
                    <a:gd name="T3" fmla="*/ 2400 h 2400"/>
                    <a:gd name="T4" fmla="*/ 2200 w 2400"/>
                    <a:gd name="T5" fmla="*/ 2346 h 2400"/>
                    <a:gd name="T6" fmla="*/ 2346 w 2400"/>
                    <a:gd name="T7" fmla="*/ 2200 h 2400"/>
                    <a:gd name="T8" fmla="*/ 2400 w 2400"/>
                    <a:gd name="T9" fmla="*/ 2000 h 2400"/>
                    <a:gd name="T10" fmla="*/ 2400 w 2400"/>
                    <a:gd name="T11" fmla="*/ 0 h 24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0"/>
                    <a:gd name="T19" fmla="*/ 0 h 2400"/>
                    <a:gd name="T20" fmla="*/ 2400 w 2400"/>
                    <a:gd name="T21" fmla="*/ 2400 h 24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0" h="2400">
                      <a:moveTo>
                        <a:pt x="0" y="2400"/>
                      </a:moveTo>
                      <a:lnTo>
                        <a:pt x="2000" y="2400"/>
                      </a:lnTo>
                      <a:lnTo>
                        <a:pt x="2200" y="2346"/>
                      </a:lnTo>
                      <a:lnTo>
                        <a:pt x="2346" y="2200"/>
                      </a:lnTo>
                      <a:lnTo>
                        <a:pt x="2400" y="2000"/>
                      </a:lnTo>
                      <a:lnTo>
                        <a:pt x="240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69" name="Freeform 11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640" cy="2640"/>
                </a:xfrm>
                <a:custGeom>
                  <a:avLst/>
                  <a:gdLst>
                    <a:gd name="T0" fmla="*/ 0 w 2640"/>
                    <a:gd name="T1" fmla="*/ 2640 h 2640"/>
                    <a:gd name="T2" fmla="*/ 2000 w 2640"/>
                    <a:gd name="T3" fmla="*/ 2640 h 2640"/>
                    <a:gd name="T4" fmla="*/ 2166 w 2640"/>
                    <a:gd name="T5" fmla="*/ 2618 h 2640"/>
                    <a:gd name="T6" fmla="*/ 2320 w 2640"/>
                    <a:gd name="T7" fmla="*/ 2554 h 2640"/>
                    <a:gd name="T8" fmla="*/ 2453 w 2640"/>
                    <a:gd name="T9" fmla="*/ 2453 h 2640"/>
                    <a:gd name="T10" fmla="*/ 2554 w 2640"/>
                    <a:gd name="T11" fmla="*/ 2320 h 2640"/>
                    <a:gd name="T12" fmla="*/ 2618 w 2640"/>
                    <a:gd name="T13" fmla="*/ 2166 h 2640"/>
                    <a:gd name="T14" fmla="*/ 2640 w 2640"/>
                    <a:gd name="T15" fmla="*/ 2000 h 2640"/>
                    <a:gd name="T16" fmla="*/ 2640 w 2640"/>
                    <a:gd name="T17" fmla="*/ 0 h 26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40"/>
                    <a:gd name="T28" fmla="*/ 0 h 2640"/>
                    <a:gd name="T29" fmla="*/ 2640 w 2640"/>
                    <a:gd name="T30" fmla="*/ 2640 h 26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40" h="2640">
                      <a:moveTo>
                        <a:pt x="0" y="2640"/>
                      </a:moveTo>
                      <a:lnTo>
                        <a:pt x="2000" y="2640"/>
                      </a:lnTo>
                      <a:lnTo>
                        <a:pt x="2166" y="2618"/>
                      </a:lnTo>
                      <a:lnTo>
                        <a:pt x="2320" y="2554"/>
                      </a:lnTo>
                      <a:lnTo>
                        <a:pt x="2453" y="2453"/>
                      </a:lnTo>
                      <a:lnTo>
                        <a:pt x="2554" y="2320"/>
                      </a:lnTo>
                      <a:lnTo>
                        <a:pt x="2618" y="2166"/>
                      </a:lnTo>
                      <a:lnTo>
                        <a:pt x="2640" y="2000"/>
                      </a:lnTo>
                      <a:lnTo>
                        <a:pt x="264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65" name="Group 12"/>
              <p:cNvGrpSpPr>
                <a:grpSpLocks noChangeAspect="1"/>
              </p:cNvGrpSpPr>
              <p:nvPr/>
            </p:nvGrpSpPr>
            <p:grpSpPr bwMode="auto">
              <a:xfrm rot="-5400000">
                <a:off x="7847" y="2338"/>
                <a:ext cx="1043" cy="63"/>
                <a:chOff x="2160" y="2688"/>
                <a:chExt cx="3992" cy="240"/>
              </a:xfrm>
            </p:grpSpPr>
            <p:sp>
              <p:nvSpPr>
                <p:cNvPr id="16466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68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67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92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388" name="Group 15"/>
          <p:cNvGrpSpPr>
            <a:grpSpLocks/>
          </p:cNvGrpSpPr>
          <p:nvPr/>
        </p:nvGrpSpPr>
        <p:grpSpPr bwMode="auto">
          <a:xfrm>
            <a:off x="912165" y="1773649"/>
            <a:ext cx="863488" cy="1511650"/>
            <a:chOff x="5294" y="666"/>
            <a:chExt cx="794" cy="1924"/>
          </a:xfrm>
        </p:grpSpPr>
        <p:grpSp>
          <p:nvGrpSpPr>
            <p:cNvPr id="16452" name="xjhhxsy7"/>
            <p:cNvGrpSpPr>
              <a:grpSpLocks/>
            </p:cNvGrpSpPr>
            <p:nvPr/>
          </p:nvGrpSpPr>
          <p:grpSpPr bwMode="auto">
            <a:xfrm>
              <a:off x="5823" y="1149"/>
              <a:ext cx="265" cy="1441"/>
              <a:chOff x="10620" y="2396"/>
              <a:chExt cx="405" cy="2197"/>
            </a:xfrm>
          </p:grpSpPr>
          <p:sp>
            <p:nvSpPr>
              <p:cNvPr id="16460" name="AutoShape 17" descr="横虚线"/>
              <p:cNvSpPr>
                <a:spLocks noChangeArrowheads="1"/>
              </p:cNvSpPr>
              <p:nvPr/>
            </p:nvSpPr>
            <p:spPr bwMode="auto">
              <a:xfrm rot="5400000" flipV="1">
                <a:off x="10116" y="3715"/>
                <a:ext cx="1440" cy="316"/>
              </a:xfrm>
              <a:prstGeom prst="flowChartDisplay">
                <a:avLst/>
              </a:prstGeom>
              <a:pattFill prst="dashHorz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61" name="Freeform 18"/>
              <p:cNvSpPr>
                <a:spLocks/>
              </p:cNvSpPr>
              <p:nvPr/>
            </p:nvSpPr>
            <p:spPr bwMode="auto">
              <a:xfrm>
                <a:off x="10620" y="2396"/>
                <a:ext cx="405" cy="1007"/>
              </a:xfrm>
              <a:custGeom>
                <a:avLst/>
                <a:gdLst>
                  <a:gd name="T0" fmla="*/ 60 w 405"/>
                  <a:gd name="T1" fmla="*/ 1007 h 1007"/>
                  <a:gd name="T2" fmla="*/ 60 w 405"/>
                  <a:gd name="T3" fmla="*/ 90 h 1007"/>
                  <a:gd name="T4" fmla="*/ 0 w 405"/>
                  <a:gd name="T5" fmla="*/ 0 h 1007"/>
                  <a:gd name="T6" fmla="*/ 405 w 405"/>
                  <a:gd name="T7" fmla="*/ 0 h 1007"/>
                  <a:gd name="T8" fmla="*/ 375 w 405"/>
                  <a:gd name="T9" fmla="*/ 105 h 1007"/>
                  <a:gd name="T10" fmla="*/ 375 w 405"/>
                  <a:gd name="T11" fmla="*/ 1007 h 1007"/>
                  <a:gd name="T12" fmla="*/ 60 w 405"/>
                  <a:gd name="T13" fmla="*/ 1007 h 10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5"/>
                  <a:gd name="T22" fmla="*/ 0 h 1007"/>
                  <a:gd name="T23" fmla="*/ 405 w 405"/>
                  <a:gd name="T24" fmla="*/ 1007 h 100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5" h="1007">
                    <a:moveTo>
                      <a:pt x="60" y="1007"/>
                    </a:moveTo>
                    <a:lnTo>
                      <a:pt x="60" y="90"/>
                    </a:lnTo>
                    <a:lnTo>
                      <a:pt x="0" y="0"/>
                    </a:lnTo>
                    <a:lnTo>
                      <a:pt x="405" y="0"/>
                    </a:lnTo>
                    <a:lnTo>
                      <a:pt x="375" y="105"/>
                    </a:lnTo>
                    <a:lnTo>
                      <a:pt x="375" y="1007"/>
                    </a:lnTo>
                    <a:lnTo>
                      <a:pt x="60" y="1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53" name="xjhhxtx4"/>
            <p:cNvGrpSpPr>
              <a:grpSpLocks/>
            </p:cNvGrpSpPr>
            <p:nvPr/>
          </p:nvGrpSpPr>
          <p:grpSpPr bwMode="auto">
            <a:xfrm>
              <a:off x="5294" y="666"/>
              <a:ext cx="663" cy="1451"/>
              <a:chOff x="7740" y="1440"/>
              <a:chExt cx="663" cy="1451"/>
            </a:xfrm>
          </p:grpSpPr>
          <p:grpSp>
            <p:nvGrpSpPr>
              <p:cNvPr id="16454" name="xjh01-1-3015:36:35"/>
              <p:cNvGrpSpPr>
                <a:grpSpLocks noChangeAspect="1"/>
              </p:cNvGrpSpPr>
              <p:nvPr/>
            </p:nvGrpSpPr>
            <p:grpSpPr bwMode="auto">
              <a:xfrm rot="-5400000">
                <a:off x="7740" y="1440"/>
                <a:ext cx="663" cy="663"/>
                <a:chOff x="240" y="-960"/>
                <a:chExt cx="2640" cy="2640"/>
              </a:xfrm>
            </p:grpSpPr>
            <p:sp>
              <p:nvSpPr>
                <p:cNvPr id="16458" name="Freeform 21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400" cy="2400"/>
                </a:xfrm>
                <a:custGeom>
                  <a:avLst/>
                  <a:gdLst>
                    <a:gd name="T0" fmla="*/ 0 w 2400"/>
                    <a:gd name="T1" fmla="*/ 2400 h 2400"/>
                    <a:gd name="T2" fmla="*/ 2000 w 2400"/>
                    <a:gd name="T3" fmla="*/ 2400 h 2400"/>
                    <a:gd name="T4" fmla="*/ 2200 w 2400"/>
                    <a:gd name="T5" fmla="*/ 2346 h 2400"/>
                    <a:gd name="T6" fmla="*/ 2346 w 2400"/>
                    <a:gd name="T7" fmla="*/ 2200 h 2400"/>
                    <a:gd name="T8" fmla="*/ 2400 w 2400"/>
                    <a:gd name="T9" fmla="*/ 2000 h 2400"/>
                    <a:gd name="T10" fmla="*/ 2400 w 2400"/>
                    <a:gd name="T11" fmla="*/ 0 h 24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0"/>
                    <a:gd name="T19" fmla="*/ 0 h 2400"/>
                    <a:gd name="T20" fmla="*/ 2400 w 2400"/>
                    <a:gd name="T21" fmla="*/ 2400 h 24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0" h="2400">
                      <a:moveTo>
                        <a:pt x="0" y="2400"/>
                      </a:moveTo>
                      <a:lnTo>
                        <a:pt x="2000" y="2400"/>
                      </a:lnTo>
                      <a:lnTo>
                        <a:pt x="2200" y="2346"/>
                      </a:lnTo>
                      <a:lnTo>
                        <a:pt x="2346" y="2200"/>
                      </a:lnTo>
                      <a:lnTo>
                        <a:pt x="2400" y="2000"/>
                      </a:lnTo>
                      <a:lnTo>
                        <a:pt x="240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59" name="Freeform 22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640" cy="2640"/>
                </a:xfrm>
                <a:custGeom>
                  <a:avLst/>
                  <a:gdLst>
                    <a:gd name="T0" fmla="*/ 0 w 2640"/>
                    <a:gd name="T1" fmla="*/ 2640 h 2640"/>
                    <a:gd name="T2" fmla="*/ 2000 w 2640"/>
                    <a:gd name="T3" fmla="*/ 2640 h 2640"/>
                    <a:gd name="T4" fmla="*/ 2166 w 2640"/>
                    <a:gd name="T5" fmla="*/ 2618 h 2640"/>
                    <a:gd name="T6" fmla="*/ 2320 w 2640"/>
                    <a:gd name="T7" fmla="*/ 2554 h 2640"/>
                    <a:gd name="T8" fmla="*/ 2453 w 2640"/>
                    <a:gd name="T9" fmla="*/ 2453 h 2640"/>
                    <a:gd name="T10" fmla="*/ 2554 w 2640"/>
                    <a:gd name="T11" fmla="*/ 2320 h 2640"/>
                    <a:gd name="T12" fmla="*/ 2618 w 2640"/>
                    <a:gd name="T13" fmla="*/ 2166 h 2640"/>
                    <a:gd name="T14" fmla="*/ 2640 w 2640"/>
                    <a:gd name="T15" fmla="*/ 2000 h 2640"/>
                    <a:gd name="T16" fmla="*/ 2640 w 2640"/>
                    <a:gd name="T17" fmla="*/ 0 h 26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40"/>
                    <a:gd name="T28" fmla="*/ 0 h 2640"/>
                    <a:gd name="T29" fmla="*/ 2640 w 2640"/>
                    <a:gd name="T30" fmla="*/ 2640 h 26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40" h="2640">
                      <a:moveTo>
                        <a:pt x="0" y="2640"/>
                      </a:moveTo>
                      <a:lnTo>
                        <a:pt x="2000" y="2640"/>
                      </a:lnTo>
                      <a:lnTo>
                        <a:pt x="2166" y="2618"/>
                      </a:lnTo>
                      <a:lnTo>
                        <a:pt x="2320" y="2554"/>
                      </a:lnTo>
                      <a:lnTo>
                        <a:pt x="2453" y="2453"/>
                      </a:lnTo>
                      <a:lnTo>
                        <a:pt x="2554" y="2320"/>
                      </a:lnTo>
                      <a:lnTo>
                        <a:pt x="2618" y="2166"/>
                      </a:lnTo>
                      <a:lnTo>
                        <a:pt x="2640" y="2000"/>
                      </a:lnTo>
                      <a:lnTo>
                        <a:pt x="264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55" name="Group 23"/>
              <p:cNvGrpSpPr>
                <a:grpSpLocks noChangeAspect="1"/>
              </p:cNvGrpSpPr>
              <p:nvPr/>
            </p:nvGrpSpPr>
            <p:grpSpPr bwMode="auto">
              <a:xfrm rot="-5400000">
                <a:off x="7847" y="2338"/>
                <a:ext cx="1043" cy="63"/>
                <a:chOff x="2160" y="2688"/>
                <a:chExt cx="3992" cy="240"/>
              </a:xfrm>
            </p:grpSpPr>
            <p:sp>
              <p:nvSpPr>
                <p:cNvPr id="16456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68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57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92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389" name="Group 26"/>
          <p:cNvGrpSpPr>
            <a:grpSpLocks/>
          </p:cNvGrpSpPr>
          <p:nvPr/>
        </p:nvGrpSpPr>
        <p:grpSpPr bwMode="auto">
          <a:xfrm>
            <a:off x="1102641" y="4006191"/>
            <a:ext cx="960842" cy="1224245"/>
            <a:chOff x="5294" y="666"/>
            <a:chExt cx="794" cy="1924"/>
          </a:xfrm>
        </p:grpSpPr>
        <p:grpSp>
          <p:nvGrpSpPr>
            <p:cNvPr id="16442" name="xjhhxsy7"/>
            <p:cNvGrpSpPr>
              <a:grpSpLocks/>
            </p:cNvGrpSpPr>
            <p:nvPr/>
          </p:nvGrpSpPr>
          <p:grpSpPr bwMode="auto">
            <a:xfrm>
              <a:off x="5823" y="1149"/>
              <a:ext cx="265" cy="1441"/>
              <a:chOff x="10620" y="2396"/>
              <a:chExt cx="405" cy="2197"/>
            </a:xfrm>
          </p:grpSpPr>
          <p:sp>
            <p:nvSpPr>
              <p:cNvPr id="16450" name="AutoShape 28" descr="横虚线"/>
              <p:cNvSpPr>
                <a:spLocks noChangeArrowheads="1"/>
              </p:cNvSpPr>
              <p:nvPr/>
            </p:nvSpPr>
            <p:spPr bwMode="auto">
              <a:xfrm rot="5400000" flipV="1">
                <a:off x="10116" y="3715"/>
                <a:ext cx="1440" cy="316"/>
              </a:xfrm>
              <a:prstGeom prst="flowChartDisplay">
                <a:avLst/>
              </a:prstGeom>
              <a:pattFill prst="dashHorz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51" name="Freeform 29"/>
              <p:cNvSpPr>
                <a:spLocks/>
              </p:cNvSpPr>
              <p:nvPr/>
            </p:nvSpPr>
            <p:spPr bwMode="auto">
              <a:xfrm>
                <a:off x="10620" y="2396"/>
                <a:ext cx="405" cy="1007"/>
              </a:xfrm>
              <a:custGeom>
                <a:avLst/>
                <a:gdLst>
                  <a:gd name="T0" fmla="*/ 60 w 405"/>
                  <a:gd name="T1" fmla="*/ 1007 h 1007"/>
                  <a:gd name="T2" fmla="*/ 60 w 405"/>
                  <a:gd name="T3" fmla="*/ 90 h 1007"/>
                  <a:gd name="T4" fmla="*/ 0 w 405"/>
                  <a:gd name="T5" fmla="*/ 0 h 1007"/>
                  <a:gd name="T6" fmla="*/ 405 w 405"/>
                  <a:gd name="T7" fmla="*/ 0 h 1007"/>
                  <a:gd name="T8" fmla="*/ 375 w 405"/>
                  <a:gd name="T9" fmla="*/ 105 h 1007"/>
                  <a:gd name="T10" fmla="*/ 375 w 405"/>
                  <a:gd name="T11" fmla="*/ 1007 h 1007"/>
                  <a:gd name="T12" fmla="*/ 60 w 405"/>
                  <a:gd name="T13" fmla="*/ 1007 h 10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5"/>
                  <a:gd name="T22" fmla="*/ 0 h 1007"/>
                  <a:gd name="T23" fmla="*/ 405 w 405"/>
                  <a:gd name="T24" fmla="*/ 1007 h 100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5" h="1007">
                    <a:moveTo>
                      <a:pt x="60" y="1007"/>
                    </a:moveTo>
                    <a:lnTo>
                      <a:pt x="60" y="90"/>
                    </a:lnTo>
                    <a:lnTo>
                      <a:pt x="0" y="0"/>
                    </a:lnTo>
                    <a:lnTo>
                      <a:pt x="405" y="0"/>
                    </a:lnTo>
                    <a:lnTo>
                      <a:pt x="375" y="105"/>
                    </a:lnTo>
                    <a:lnTo>
                      <a:pt x="375" y="1007"/>
                    </a:lnTo>
                    <a:lnTo>
                      <a:pt x="60" y="1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43" name="xjhhxtx4"/>
            <p:cNvGrpSpPr>
              <a:grpSpLocks/>
            </p:cNvGrpSpPr>
            <p:nvPr/>
          </p:nvGrpSpPr>
          <p:grpSpPr bwMode="auto">
            <a:xfrm>
              <a:off x="5294" y="666"/>
              <a:ext cx="663" cy="1451"/>
              <a:chOff x="7740" y="1440"/>
              <a:chExt cx="663" cy="1451"/>
            </a:xfrm>
          </p:grpSpPr>
          <p:grpSp>
            <p:nvGrpSpPr>
              <p:cNvPr id="16444" name="xjh01-1-3015:36:35"/>
              <p:cNvGrpSpPr>
                <a:grpSpLocks noChangeAspect="1"/>
              </p:cNvGrpSpPr>
              <p:nvPr/>
            </p:nvGrpSpPr>
            <p:grpSpPr bwMode="auto">
              <a:xfrm rot="-5400000">
                <a:off x="7740" y="1440"/>
                <a:ext cx="663" cy="663"/>
                <a:chOff x="240" y="-960"/>
                <a:chExt cx="2640" cy="2640"/>
              </a:xfrm>
            </p:grpSpPr>
            <p:sp>
              <p:nvSpPr>
                <p:cNvPr id="16448" name="Freeform 32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400" cy="2400"/>
                </a:xfrm>
                <a:custGeom>
                  <a:avLst/>
                  <a:gdLst>
                    <a:gd name="T0" fmla="*/ 0 w 2400"/>
                    <a:gd name="T1" fmla="*/ 2400 h 2400"/>
                    <a:gd name="T2" fmla="*/ 2000 w 2400"/>
                    <a:gd name="T3" fmla="*/ 2400 h 2400"/>
                    <a:gd name="T4" fmla="*/ 2200 w 2400"/>
                    <a:gd name="T5" fmla="*/ 2346 h 2400"/>
                    <a:gd name="T6" fmla="*/ 2346 w 2400"/>
                    <a:gd name="T7" fmla="*/ 2200 h 2400"/>
                    <a:gd name="T8" fmla="*/ 2400 w 2400"/>
                    <a:gd name="T9" fmla="*/ 2000 h 2400"/>
                    <a:gd name="T10" fmla="*/ 2400 w 2400"/>
                    <a:gd name="T11" fmla="*/ 0 h 24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0"/>
                    <a:gd name="T19" fmla="*/ 0 h 2400"/>
                    <a:gd name="T20" fmla="*/ 2400 w 2400"/>
                    <a:gd name="T21" fmla="*/ 2400 h 24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0" h="2400">
                      <a:moveTo>
                        <a:pt x="0" y="2400"/>
                      </a:moveTo>
                      <a:lnTo>
                        <a:pt x="2000" y="2400"/>
                      </a:lnTo>
                      <a:lnTo>
                        <a:pt x="2200" y="2346"/>
                      </a:lnTo>
                      <a:lnTo>
                        <a:pt x="2346" y="2200"/>
                      </a:lnTo>
                      <a:lnTo>
                        <a:pt x="2400" y="2000"/>
                      </a:lnTo>
                      <a:lnTo>
                        <a:pt x="240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49" name="Freeform 33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640" cy="2640"/>
                </a:xfrm>
                <a:custGeom>
                  <a:avLst/>
                  <a:gdLst>
                    <a:gd name="T0" fmla="*/ 0 w 2640"/>
                    <a:gd name="T1" fmla="*/ 2640 h 2640"/>
                    <a:gd name="T2" fmla="*/ 2000 w 2640"/>
                    <a:gd name="T3" fmla="*/ 2640 h 2640"/>
                    <a:gd name="T4" fmla="*/ 2166 w 2640"/>
                    <a:gd name="T5" fmla="*/ 2618 h 2640"/>
                    <a:gd name="T6" fmla="*/ 2320 w 2640"/>
                    <a:gd name="T7" fmla="*/ 2554 h 2640"/>
                    <a:gd name="T8" fmla="*/ 2453 w 2640"/>
                    <a:gd name="T9" fmla="*/ 2453 h 2640"/>
                    <a:gd name="T10" fmla="*/ 2554 w 2640"/>
                    <a:gd name="T11" fmla="*/ 2320 h 2640"/>
                    <a:gd name="T12" fmla="*/ 2618 w 2640"/>
                    <a:gd name="T13" fmla="*/ 2166 h 2640"/>
                    <a:gd name="T14" fmla="*/ 2640 w 2640"/>
                    <a:gd name="T15" fmla="*/ 2000 h 2640"/>
                    <a:gd name="T16" fmla="*/ 2640 w 2640"/>
                    <a:gd name="T17" fmla="*/ 0 h 26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40"/>
                    <a:gd name="T28" fmla="*/ 0 h 2640"/>
                    <a:gd name="T29" fmla="*/ 2640 w 2640"/>
                    <a:gd name="T30" fmla="*/ 2640 h 26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40" h="2640">
                      <a:moveTo>
                        <a:pt x="0" y="2640"/>
                      </a:moveTo>
                      <a:lnTo>
                        <a:pt x="2000" y="2640"/>
                      </a:lnTo>
                      <a:lnTo>
                        <a:pt x="2166" y="2618"/>
                      </a:lnTo>
                      <a:lnTo>
                        <a:pt x="2320" y="2554"/>
                      </a:lnTo>
                      <a:lnTo>
                        <a:pt x="2453" y="2453"/>
                      </a:lnTo>
                      <a:lnTo>
                        <a:pt x="2554" y="2320"/>
                      </a:lnTo>
                      <a:lnTo>
                        <a:pt x="2618" y="2166"/>
                      </a:lnTo>
                      <a:lnTo>
                        <a:pt x="2640" y="2000"/>
                      </a:lnTo>
                      <a:lnTo>
                        <a:pt x="264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45" name="Group 34"/>
              <p:cNvGrpSpPr>
                <a:grpSpLocks noChangeAspect="1"/>
              </p:cNvGrpSpPr>
              <p:nvPr/>
            </p:nvGrpSpPr>
            <p:grpSpPr bwMode="auto">
              <a:xfrm rot="-5400000">
                <a:off x="7847" y="2338"/>
                <a:ext cx="1043" cy="63"/>
                <a:chOff x="2160" y="2688"/>
                <a:chExt cx="3992" cy="240"/>
              </a:xfrm>
            </p:grpSpPr>
            <p:sp>
              <p:nvSpPr>
                <p:cNvPr id="16446" name="Line 35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68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47" name="Line 36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92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390" name="Group 37"/>
          <p:cNvGrpSpPr>
            <a:grpSpLocks/>
          </p:cNvGrpSpPr>
          <p:nvPr/>
        </p:nvGrpSpPr>
        <p:grpSpPr bwMode="auto">
          <a:xfrm>
            <a:off x="3119560" y="3934736"/>
            <a:ext cx="865605" cy="1368742"/>
            <a:chOff x="5294" y="666"/>
            <a:chExt cx="794" cy="1924"/>
          </a:xfrm>
        </p:grpSpPr>
        <p:grpSp>
          <p:nvGrpSpPr>
            <p:cNvPr id="16432" name="xjhhxsy7"/>
            <p:cNvGrpSpPr>
              <a:grpSpLocks/>
            </p:cNvGrpSpPr>
            <p:nvPr/>
          </p:nvGrpSpPr>
          <p:grpSpPr bwMode="auto">
            <a:xfrm>
              <a:off x="5823" y="1149"/>
              <a:ext cx="265" cy="1441"/>
              <a:chOff x="10620" y="2396"/>
              <a:chExt cx="405" cy="2197"/>
            </a:xfrm>
          </p:grpSpPr>
          <p:sp>
            <p:nvSpPr>
              <p:cNvPr id="16440" name="AutoShape 39" descr="横虚线"/>
              <p:cNvSpPr>
                <a:spLocks noChangeArrowheads="1"/>
              </p:cNvSpPr>
              <p:nvPr/>
            </p:nvSpPr>
            <p:spPr bwMode="auto">
              <a:xfrm rot="5400000" flipV="1">
                <a:off x="10116" y="3715"/>
                <a:ext cx="1440" cy="316"/>
              </a:xfrm>
              <a:prstGeom prst="flowChartDisplay">
                <a:avLst/>
              </a:prstGeom>
              <a:pattFill prst="dashHorz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41" name="Freeform 40"/>
              <p:cNvSpPr>
                <a:spLocks/>
              </p:cNvSpPr>
              <p:nvPr/>
            </p:nvSpPr>
            <p:spPr bwMode="auto">
              <a:xfrm>
                <a:off x="10620" y="2396"/>
                <a:ext cx="405" cy="1007"/>
              </a:xfrm>
              <a:custGeom>
                <a:avLst/>
                <a:gdLst>
                  <a:gd name="T0" fmla="*/ 60 w 405"/>
                  <a:gd name="T1" fmla="*/ 1007 h 1007"/>
                  <a:gd name="T2" fmla="*/ 60 w 405"/>
                  <a:gd name="T3" fmla="*/ 90 h 1007"/>
                  <a:gd name="T4" fmla="*/ 0 w 405"/>
                  <a:gd name="T5" fmla="*/ 0 h 1007"/>
                  <a:gd name="T6" fmla="*/ 405 w 405"/>
                  <a:gd name="T7" fmla="*/ 0 h 1007"/>
                  <a:gd name="T8" fmla="*/ 375 w 405"/>
                  <a:gd name="T9" fmla="*/ 105 h 1007"/>
                  <a:gd name="T10" fmla="*/ 375 w 405"/>
                  <a:gd name="T11" fmla="*/ 1007 h 1007"/>
                  <a:gd name="T12" fmla="*/ 60 w 405"/>
                  <a:gd name="T13" fmla="*/ 1007 h 10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5"/>
                  <a:gd name="T22" fmla="*/ 0 h 1007"/>
                  <a:gd name="T23" fmla="*/ 405 w 405"/>
                  <a:gd name="T24" fmla="*/ 1007 h 100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5" h="1007">
                    <a:moveTo>
                      <a:pt x="60" y="1007"/>
                    </a:moveTo>
                    <a:lnTo>
                      <a:pt x="60" y="90"/>
                    </a:lnTo>
                    <a:lnTo>
                      <a:pt x="0" y="0"/>
                    </a:lnTo>
                    <a:lnTo>
                      <a:pt x="405" y="0"/>
                    </a:lnTo>
                    <a:lnTo>
                      <a:pt x="375" y="105"/>
                    </a:lnTo>
                    <a:lnTo>
                      <a:pt x="375" y="1007"/>
                    </a:lnTo>
                    <a:lnTo>
                      <a:pt x="60" y="1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33" name="xjhhxtx4"/>
            <p:cNvGrpSpPr>
              <a:grpSpLocks/>
            </p:cNvGrpSpPr>
            <p:nvPr/>
          </p:nvGrpSpPr>
          <p:grpSpPr bwMode="auto">
            <a:xfrm>
              <a:off x="5294" y="666"/>
              <a:ext cx="663" cy="1451"/>
              <a:chOff x="7740" y="1440"/>
              <a:chExt cx="663" cy="1451"/>
            </a:xfrm>
          </p:grpSpPr>
          <p:grpSp>
            <p:nvGrpSpPr>
              <p:cNvPr id="16434" name="xjh01-1-3015:36:35"/>
              <p:cNvGrpSpPr>
                <a:grpSpLocks noChangeAspect="1"/>
              </p:cNvGrpSpPr>
              <p:nvPr/>
            </p:nvGrpSpPr>
            <p:grpSpPr bwMode="auto">
              <a:xfrm rot="-5400000">
                <a:off x="7740" y="1440"/>
                <a:ext cx="663" cy="663"/>
                <a:chOff x="240" y="-960"/>
                <a:chExt cx="2640" cy="2640"/>
              </a:xfrm>
            </p:grpSpPr>
            <p:sp>
              <p:nvSpPr>
                <p:cNvPr id="16438" name="Freeform 43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400" cy="2400"/>
                </a:xfrm>
                <a:custGeom>
                  <a:avLst/>
                  <a:gdLst>
                    <a:gd name="T0" fmla="*/ 0 w 2400"/>
                    <a:gd name="T1" fmla="*/ 2400 h 2400"/>
                    <a:gd name="T2" fmla="*/ 2000 w 2400"/>
                    <a:gd name="T3" fmla="*/ 2400 h 2400"/>
                    <a:gd name="T4" fmla="*/ 2200 w 2400"/>
                    <a:gd name="T5" fmla="*/ 2346 h 2400"/>
                    <a:gd name="T6" fmla="*/ 2346 w 2400"/>
                    <a:gd name="T7" fmla="*/ 2200 h 2400"/>
                    <a:gd name="T8" fmla="*/ 2400 w 2400"/>
                    <a:gd name="T9" fmla="*/ 2000 h 2400"/>
                    <a:gd name="T10" fmla="*/ 2400 w 2400"/>
                    <a:gd name="T11" fmla="*/ 0 h 24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0"/>
                    <a:gd name="T19" fmla="*/ 0 h 2400"/>
                    <a:gd name="T20" fmla="*/ 2400 w 2400"/>
                    <a:gd name="T21" fmla="*/ 2400 h 24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0" h="2400">
                      <a:moveTo>
                        <a:pt x="0" y="2400"/>
                      </a:moveTo>
                      <a:lnTo>
                        <a:pt x="2000" y="2400"/>
                      </a:lnTo>
                      <a:lnTo>
                        <a:pt x="2200" y="2346"/>
                      </a:lnTo>
                      <a:lnTo>
                        <a:pt x="2346" y="2200"/>
                      </a:lnTo>
                      <a:lnTo>
                        <a:pt x="2400" y="2000"/>
                      </a:lnTo>
                      <a:lnTo>
                        <a:pt x="240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39" name="Freeform 44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640" cy="2640"/>
                </a:xfrm>
                <a:custGeom>
                  <a:avLst/>
                  <a:gdLst>
                    <a:gd name="T0" fmla="*/ 0 w 2640"/>
                    <a:gd name="T1" fmla="*/ 2640 h 2640"/>
                    <a:gd name="T2" fmla="*/ 2000 w 2640"/>
                    <a:gd name="T3" fmla="*/ 2640 h 2640"/>
                    <a:gd name="T4" fmla="*/ 2166 w 2640"/>
                    <a:gd name="T5" fmla="*/ 2618 h 2640"/>
                    <a:gd name="T6" fmla="*/ 2320 w 2640"/>
                    <a:gd name="T7" fmla="*/ 2554 h 2640"/>
                    <a:gd name="T8" fmla="*/ 2453 w 2640"/>
                    <a:gd name="T9" fmla="*/ 2453 h 2640"/>
                    <a:gd name="T10" fmla="*/ 2554 w 2640"/>
                    <a:gd name="T11" fmla="*/ 2320 h 2640"/>
                    <a:gd name="T12" fmla="*/ 2618 w 2640"/>
                    <a:gd name="T13" fmla="*/ 2166 h 2640"/>
                    <a:gd name="T14" fmla="*/ 2640 w 2640"/>
                    <a:gd name="T15" fmla="*/ 2000 h 2640"/>
                    <a:gd name="T16" fmla="*/ 2640 w 2640"/>
                    <a:gd name="T17" fmla="*/ 0 h 26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40"/>
                    <a:gd name="T28" fmla="*/ 0 h 2640"/>
                    <a:gd name="T29" fmla="*/ 2640 w 2640"/>
                    <a:gd name="T30" fmla="*/ 2640 h 26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40" h="2640">
                      <a:moveTo>
                        <a:pt x="0" y="2640"/>
                      </a:moveTo>
                      <a:lnTo>
                        <a:pt x="2000" y="2640"/>
                      </a:lnTo>
                      <a:lnTo>
                        <a:pt x="2166" y="2618"/>
                      </a:lnTo>
                      <a:lnTo>
                        <a:pt x="2320" y="2554"/>
                      </a:lnTo>
                      <a:lnTo>
                        <a:pt x="2453" y="2453"/>
                      </a:lnTo>
                      <a:lnTo>
                        <a:pt x="2554" y="2320"/>
                      </a:lnTo>
                      <a:lnTo>
                        <a:pt x="2618" y="2166"/>
                      </a:lnTo>
                      <a:lnTo>
                        <a:pt x="2640" y="2000"/>
                      </a:lnTo>
                      <a:lnTo>
                        <a:pt x="264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35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7847" y="2338"/>
                <a:ext cx="1043" cy="63"/>
                <a:chOff x="2160" y="2688"/>
                <a:chExt cx="3992" cy="240"/>
              </a:xfrm>
            </p:grpSpPr>
            <p:sp>
              <p:nvSpPr>
                <p:cNvPr id="16436" name="Line 46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68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37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92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391" name="Group 48"/>
          <p:cNvGrpSpPr>
            <a:grpSpLocks/>
          </p:cNvGrpSpPr>
          <p:nvPr/>
        </p:nvGrpSpPr>
        <p:grpSpPr bwMode="auto">
          <a:xfrm>
            <a:off x="4943890" y="3934736"/>
            <a:ext cx="768251" cy="1295700"/>
            <a:chOff x="5294" y="666"/>
            <a:chExt cx="794" cy="1924"/>
          </a:xfrm>
        </p:grpSpPr>
        <p:grpSp>
          <p:nvGrpSpPr>
            <p:cNvPr id="16422" name="xjhhxsy7"/>
            <p:cNvGrpSpPr>
              <a:grpSpLocks/>
            </p:cNvGrpSpPr>
            <p:nvPr/>
          </p:nvGrpSpPr>
          <p:grpSpPr bwMode="auto">
            <a:xfrm>
              <a:off x="5823" y="1149"/>
              <a:ext cx="265" cy="1441"/>
              <a:chOff x="10620" y="2396"/>
              <a:chExt cx="405" cy="2197"/>
            </a:xfrm>
          </p:grpSpPr>
          <p:sp>
            <p:nvSpPr>
              <p:cNvPr id="16430" name="AutoShape 50" descr="横虚线"/>
              <p:cNvSpPr>
                <a:spLocks noChangeArrowheads="1"/>
              </p:cNvSpPr>
              <p:nvPr/>
            </p:nvSpPr>
            <p:spPr bwMode="auto">
              <a:xfrm rot="5400000" flipV="1">
                <a:off x="10116" y="3715"/>
                <a:ext cx="1440" cy="316"/>
              </a:xfrm>
              <a:prstGeom prst="flowChartDisplay">
                <a:avLst/>
              </a:prstGeom>
              <a:pattFill prst="dashHorz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31" name="Freeform 51"/>
              <p:cNvSpPr>
                <a:spLocks/>
              </p:cNvSpPr>
              <p:nvPr/>
            </p:nvSpPr>
            <p:spPr bwMode="auto">
              <a:xfrm>
                <a:off x="10620" y="2396"/>
                <a:ext cx="405" cy="1007"/>
              </a:xfrm>
              <a:custGeom>
                <a:avLst/>
                <a:gdLst>
                  <a:gd name="T0" fmla="*/ 60 w 405"/>
                  <a:gd name="T1" fmla="*/ 1007 h 1007"/>
                  <a:gd name="T2" fmla="*/ 60 w 405"/>
                  <a:gd name="T3" fmla="*/ 90 h 1007"/>
                  <a:gd name="T4" fmla="*/ 0 w 405"/>
                  <a:gd name="T5" fmla="*/ 0 h 1007"/>
                  <a:gd name="T6" fmla="*/ 405 w 405"/>
                  <a:gd name="T7" fmla="*/ 0 h 1007"/>
                  <a:gd name="T8" fmla="*/ 375 w 405"/>
                  <a:gd name="T9" fmla="*/ 105 h 1007"/>
                  <a:gd name="T10" fmla="*/ 375 w 405"/>
                  <a:gd name="T11" fmla="*/ 1007 h 1007"/>
                  <a:gd name="T12" fmla="*/ 60 w 405"/>
                  <a:gd name="T13" fmla="*/ 1007 h 10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5"/>
                  <a:gd name="T22" fmla="*/ 0 h 1007"/>
                  <a:gd name="T23" fmla="*/ 405 w 405"/>
                  <a:gd name="T24" fmla="*/ 1007 h 100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5" h="1007">
                    <a:moveTo>
                      <a:pt x="60" y="1007"/>
                    </a:moveTo>
                    <a:lnTo>
                      <a:pt x="60" y="90"/>
                    </a:lnTo>
                    <a:lnTo>
                      <a:pt x="0" y="0"/>
                    </a:lnTo>
                    <a:lnTo>
                      <a:pt x="405" y="0"/>
                    </a:lnTo>
                    <a:lnTo>
                      <a:pt x="375" y="105"/>
                    </a:lnTo>
                    <a:lnTo>
                      <a:pt x="375" y="1007"/>
                    </a:lnTo>
                    <a:lnTo>
                      <a:pt x="60" y="1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23" name="xjhhxtx4"/>
            <p:cNvGrpSpPr>
              <a:grpSpLocks/>
            </p:cNvGrpSpPr>
            <p:nvPr/>
          </p:nvGrpSpPr>
          <p:grpSpPr bwMode="auto">
            <a:xfrm>
              <a:off x="5294" y="666"/>
              <a:ext cx="663" cy="1451"/>
              <a:chOff x="7740" y="1440"/>
              <a:chExt cx="663" cy="1451"/>
            </a:xfrm>
          </p:grpSpPr>
          <p:grpSp>
            <p:nvGrpSpPr>
              <p:cNvPr id="16424" name="xjh01-1-3015:36:35"/>
              <p:cNvGrpSpPr>
                <a:grpSpLocks noChangeAspect="1"/>
              </p:cNvGrpSpPr>
              <p:nvPr/>
            </p:nvGrpSpPr>
            <p:grpSpPr bwMode="auto">
              <a:xfrm rot="-5400000">
                <a:off x="7740" y="1440"/>
                <a:ext cx="663" cy="663"/>
                <a:chOff x="240" y="-960"/>
                <a:chExt cx="2640" cy="2640"/>
              </a:xfrm>
            </p:grpSpPr>
            <p:sp>
              <p:nvSpPr>
                <p:cNvPr id="16428" name="Freeform 54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400" cy="2400"/>
                </a:xfrm>
                <a:custGeom>
                  <a:avLst/>
                  <a:gdLst>
                    <a:gd name="T0" fmla="*/ 0 w 2400"/>
                    <a:gd name="T1" fmla="*/ 2400 h 2400"/>
                    <a:gd name="T2" fmla="*/ 2000 w 2400"/>
                    <a:gd name="T3" fmla="*/ 2400 h 2400"/>
                    <a:gd name="T4" fmla="*/ 2200 w 2400"/>
                    <a:gd name="T5" fmla="*/ 2346 h 2400"/>
                    <a:gd name="T6" fmla="*/ 2346 w 2400"/>
                    <a:gd name="T7" fmla="*/ 2200 h 2400"/>
                    <a:gd name="T8" fmla="*/ 2400 w 2400"/>
                    <a:gd name="T9" fmla="*/ 2000 h 2400"/>
                    <a:gd name="T10" fmla="*/ 2400 w 2400"/>
                    <a:gd name="T11" fmla="*/ 0 h 24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0"/>
                    <a:gd name="T19" fmla="*/ 0 h 2400"/>
                    <a:gd name="T20" fmla="*/ 2400 w 2400"/>
                    <a:gd name="T21" fmla="*/ 2400 h 24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0" h="2400">
                      <a:moveTo>
                        <a:pt x="0" y="2400"/>
                      </a:moveTo>
                      <a:lnTo>
                        <a:pt x="2000" y="2400"/>
                      </a:lnTo>
                      <a:lnTo>
                        <a:pt x="2200" y="2346"/>
                      </a:lnTo>
                      <a:lnTo>
                        <a:pt x="2346" y="2200"/>
                      </a:lnTo>
                      <a:lnTo>
                        <a:pt x="2400" y="2000"/>
                      </a:lnTo>
                      <a:lnTo>
                        <a:pt x="240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29" name="Freeform 55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640" cy="2640"/>
                </a:xfrm>
                <a:custGeom>
                  <a:avLst/>
                  <a:gdLst>
                    <a:gd name="T0" fmla="*/ 0 w 2640"/>
                    <a:gd name="T1" fmla="*/ 2640 h 2640"/>
                    <a:gd name="T2" fmla="*/ 2000 w 2640"/>
                    <a:gd name="T3" fmla="*/ 2640 h 2640"/>
                    <a:gd name="T4" fmla="*/ 2166 w 2640"/>
                    <a:gd name="T5" fmla="*/ 2618 h 2640"/>
                    <a:gd name="T6" fmla="*/ 2320 w 2640"/>
                    <a:gd name="T7" fmla="*/ 2554 h 2640"/>
                    <a:gd name="T8" fmla="*/ 2453 w 2640"/>
                    <a:gd name="T9" fmla="*/ 2453 h 2640"/>
                    <a:gd name="T10" fmla="*/ 2554 w 2640"/>
                    <a:gd name="T11" fmla="*/ 2320 h 2640"/>
                    <a:gd name="T12" fmla="*/ 2618 w 2640"/>
                    <a:gd name="T13" fmla="*/ 2166 h 2640"/>
                    <a:gd name="T14" fmla="*/ 2640 w 2640"/>
                    <a:gd name="T15" fmla="*/ 2000 h 2640"/>
                    <a:gd name="T16" fmla="*/ 2640 w 2640"/>
                    <a:gd name="T17" fmla="*/ 0 h 26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40"/>
                    <a:gd name="T28" fmla="*/ 0 h 2640"/>
                    <a:gd name="T29" fmla="*/ 2640 w 2640"/>
                    <a:gd name="T30" fmla="*/ 2640 h 26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40" h="2640">
                      <a:moveTo>
                        <a:pt x="0" y="2640"/>
                      </a:moveTo>
                      <a:lnTo>
                        <a:pt x="2000" y="2640"/>
                      </a:lnTo>
                      <a:lnTo>
                        <a:pt x="2166" y="2618"/>
                      </a:lnTo>
                      <a:lnTo>
                        <a:pt x="2320" y="2554"/>
                      </a:lnTo>
                      <a:lnTo>
                        <a:pt x="2453" y="2453"/>
                      </a:lnTo>
                      <a:lnTo>
                        <a:pt x="2554" y="2320"/>
                      </a:lnTo>
                      <a:lnTo>
                        <a:pt x="2618" y="2166"/>
                      </a:lnTo>
                      <a:lnTo>
                        <a:pt x="2640" y="2000"/>
                      </a:lnTo>
                      <a:lnTo>
                        <a:pt x="264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25" name="Group 56"/>
              <p:cNvGrpSpPr>
                <a:grpSpLocks noChangeAspect="1"/>
              </p:cNvGrpSpPr>
              <p:nvPr/>
            </p:nvGrpSpPr>
            <p:grpSpPr bwMode="auto">
              <a:xfrm rot="-5400000">
                <a:off x="7847" y="2338"/>
                <a:ext cx="1043" cy="63"/>
                <a:chOff x="2160" y="2688"/>
                <a:chExt cx="3992" cy="240"/>
              </a:xfrm>
            </p:grpSpPr>
            <p:sp>
              <p:nvSpPr>
                <p:cNvPr id="1642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68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27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92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392" name="Group 59"/>
          <p:cNvGrpSpPr>
            <a:grpSpLocks/>
          </p:cNvGrpSpPr>
          <p:nvPr/>
        </p:nvGrpSpPr>
        <p:grpSpPr bwMode="auto">
          <a:xfrm>
            <a:off x="6958695" y="3790241"/>
            <a:ext cx="768251" cy="1367153"/>
            <a:chOff x="5294" y="666"/>
            <a:chExt cx="794" cy="1924"/>
          </a:xfrm>
        </p:grpSpPr>
        <p:grpSp>
          <p:nvGrpSpPr>
            <p:cNvPr id="16412" name="xjhhxsy7"/>
            <p:cNvGrpSpPr>
              <a:grpSpLocks/>
            </p:cNvGrpSpPr>
            <p:nvPr/>
          </p:nvGrpSpPr>
          <p:grpSpPr bwMode="auto">
            <a:xfrm>
              <a:off x="5823" y="1149"/>
              <a:ext cx="265" cy="1441"/>
              <a:chOff x="10620" y="2396"/>
              <a:chExt cx="405" cy="2197"/>
            </a:xfrm>
          </p:grpSpPr>
          <p:sp>
            <p:nvSpPr>
              <p:cNvPr id="16420" name="AutoShape 61" descr="横虚线"/>
              <p:cNvSpPr>
                <a:spLocks noChangeArrowheads="1"/>
              </p:cNvSpPr>
              <p:nvPr/>
            </p:nvSpPr>
            <p:spPr bwMode="auto">
              <a:xfrm rot="5400000" flipV="1">
                <a:off x="10116" y="3715"/>
                <a:ext cx="1440" cy="316"/>
              </a:xfrm>
              <a:prstGeom prst="flowChartDisplay">
                <a:avLst/>
              </a:prstGeom>
              <a:pattFill prst="dashHorz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21" name="Freeform 62"/>
              <p:cNvSpPr>
                <a:spLocks/>
              </p:cNvSpPr>
              <p:nvPr/>
            </p:nvSpPr>
            <p:spPr bwMode="auto">
              <a:xfrm>
                <a:off x="10620" y="2396"/>
                <a:ext cx="405" cy="1007"/>
              </a:xfrm>
              <a:custGeom>
                <a:avLst/>
                <a:gdLst>
                  <a:gd name="T0" fmla="*/ 60 w 405"/>
                  <a:gd name="T1" fmla="*/ 1007 h 1007"/>
                  <a:gd name="T2" fmla="*/ 60 w 405"/>
                  <a:gd name="T3" fmla="*/ 90 h 1007"/>
                  <a:gd name="T4" fmla="*/ 0 w 405"/>
                  <a:gd name="T5" fmla="*/ 0 h 1007"/>
                  <a:gd name="T6" fmla="*/ 405 w 405"/>
                  <a:gd name="T7" fmla="*/ 0 h 1007"/>
                  <a:gd name="T8" fmla="*/ 375 w 405"/>
                  <a:gd name="T9" fmla="*/ 105 h 1007"/>
                  <a:gd name="T10" fmla="*/ 375 w 405"/>
                  <a:gd name="T11" fmla="*/ 1007 h 1007"/>
                  <a:gd name="T12" fmla="*/ 60 w 405"/>
                  <a:gd name="T13" fmla="*/ 1007 h 10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5"/>
                  <a:gd name="T22" fmla="*/ 0 h 1007"/>
                  <a:gd name="T23" fmla="*/ 405 w 405"/>
                  <a:gd name="T24" fmla="*/ 1007 h 100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5" h="1007">
                    <a:moveTo>
                      <a:pt x="60" y="1007"/>
                    </a:moveTo>
                    <a:lnTo>
                      <a:pt x="60" y="90"/>
                    </a:lnTo>
                    <a:lnTo>
                      <a:pt x="0" y="0"/>
                    </a:lnTo>
                    <a:lnTo>
                      <a:pt x="405" y="0"/>
                    </a:lnTo>
                    <a:lnTo>
                      <a:pt x="375" y="105"/>
                    </a:lnTo>
                    <a:lnTo>
                      <a:pt x="375" y="1007"/>
                    </a:lnTo>
                    <a:lnTo>
                      <a:pt x="60" y="1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413" name="xjhhxtx4"/>
            <p:cNvGrpSpPr>
              <a:grpSpLocks/>
            </p:cNvGrpSpPr>
            <p:nvPr/>
          </p:nvGrpSpPr>
          <p:grpSpPr bwMode="auto">
            <a:xfrm>
              <a:off x="5294" y="666"/>
              <a:ext cx="663" cy="1451"/>
              <a:chOff x="7740" y="1440"/>
              <a:chExt cx="663" cy="1451"/>
            </a:xfrm>
          </p:grpSpPr>
          <p:grpSp>
            <p:nvGrpSpPr>
              <p:cNvPr id="16414" name="xjh01-1-3015:36:35"/>
              <p:cNvGrpSpPr>
                <a:grpSpLocks noChangeAspect="1"/>
              </p:cNvGrpSpPr>
              <p:nvPr/>
            </p:nvGrpSpPr>
            <p:grpSpPr bwMode="auto">
              <a:xfrm rot="-5400000">
                <a:off x="7740" y="1440"/>
                <a:ext cx="663" cy="663"/>
                <a:chOff x="240" y="-960"/>
                <a:chExt cx="2640" cy="2640"/>
              </a:xfrm>
            </p:grpSpPr>
            <p:sp>
              <p:nvSpPr>
                <p:cNvPr id="16418" name="Freeform 65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400" cy="2400"/>
                </a:xfrm>
                <a:custGeom>
                  <a:avLst/>
                  <a:gdLst>
                    <a:gd name="T0" fmla="*/ 0 w 2400"/>
                    <a:gd name="T1" fmla="*/ 2400 h 2400"/>
                    <a:gd name="T2" fmla="*/ 2000 w 2400"/>
                    <a:gd name="T3" fmla="*/ 2400 h 2400"/>
                    <a:gd name="T4" fmla="*/ 2200 w 2400"/>
                    <a:gd name="T5" fmla="*/ 2346 h 2400"/>
                    <a:gd name="T6" fmla="*/ 2346 w 2400"/>
                    <a:gd name="T7" fmla="*/ 2200 h 2400"/>
                    <a:gd name="T8" fmla="*/ 2400 w 2400"/>
                    <a:gd name="T9" fmla="*/ 2000 h 2400"/>
                    <a:gd name="T10" fmla="*/ 2400 w 2400"/>
                    <a:gd name="T11" fmla="*/ 0 h 24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0"/>
                    <a:gd name="T19" fmla="*/ 0 h 2400"/>
                    <a:gd name="T20" fmla="*/ 2400 w 2400"/>
                    <a:gd name="T21" fmla="*/ 2400 h 24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0" h="2400">
                      <a:moveTo>
                        <a:pt x="0" y="2400"/>
                      </a:moveTo>
                      <a:lnTo>
                        <a:pt x="2000" y="2400"/>
                      </a:lnTo>
                      <a:lnTo>
                        <a:pt x="2200" y="2346"/>
                      </a:lnTo>
                      <a:lnTo>
                        <a:pt x="2346" y="2200"/>
                      </a:lnTo>
                      <a:lnTo>
                        <a:pt x="2400" y="2000"/>
                      </a:lnTo>
                      <a:lnTo>
                        <a:pt x="240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19" name="Freeform 66"/>
                <p:cNvSpPr>
                  <a:spLocks noChangeAspect="1"/>
                </p:cNvSpPr>
                <p:nvPr/>
              </p:nvSpPr>
              <p:spPr bwMode="auto">
                <a:xfrm>
                  <a:off x="240" y="-960"/>
                  <a:ext cx="2640" cy="2640"/>
                </a:xfrm>
                <a:custGeom>
                  <a:avLst/>
                  <a:gdLst>
                    <a:gd name="T0" fmla="*/ 0 w 2640"/>
                    <a:gd name="T1" fmla="*/ 2640 h 2640"/>
                    <a:gd name="T2" fmla="*/ 2000 w 2640"/>
                    <a:gd name="T3" fmla="*/ 2640 h 2640"/>
                    <a:gd name="T4" fmla="*/ 2166 w 2640"/>
                    <a:gd name="T5" fmla="*/ 2618 h 2640"/>
                    <a:gd name="T6" fmla="*/ 2320 w 2640"/>
                    <a:gd name="T7" fmla="*/ 2554 h 2640"/>
                    <a:gd name="T8" fmla="*/ 2453 w 2640"/>
                    <a:gd name="T9" fmla="*/ 2453 h 2640"/>
                    <a:gd name="T10" fmla="*/ 2554 w 2640"/>
                    <a:gd name="T11" fmla="*/ 2320 h 2640"/>
                    <a:gd name="T12" fmla="*/ 2618 w 2640"/>
                    <a:gd name="T13" fmla="*/ 2166 h 2640"/>
                    <a:gd name="T14" fmla="*/ 2640 w 2640"/>
                    <a:gd name="T15" fmla="*/ 2000 h 2640"/>
                    <a:gd name="T16" fmla="*/ 2640 w 2640"/>
                    <a:gd name="T17" fmla="*/ 0 h 26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40"/>
                    <a:gd name="T28" fmla="*/ 0 h 2640"/>
                    <a:gd name="T29" fmla="*/ 2640 w 2640"/>
                    <a:gd name="T30" fmla="*/ 2640 h 26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40" h="2640">
                      <a:moveTo>
                        <a:pt x="0" y="2640"/>
                      </a:moveTo>
                      <a:lnTo>
                        <a:pt x="2000" y="2640"/>
                      </a:lnTo>
                      <a:lnTo>
                        <a:pt x="2166" y="2618"/>
                      </a:lnTo>
                      <a:lnTo>
                        <a:pt x="2320" y="2554"/>
                      </a:lnTo>
                      <a:lnTo>
                        <a:pt x="2453" y="2453"/>
                      </a:lnTo>
                      <a:lnTo>
                        <a:pt x="2554" y="2320"/>
                      </a:lnTo>
                      <a:lnTo>
                        <a:pt x="2618" y="2166"/>
                      </a:lnTo>
                      <a:lnTo>
                        <a:pt x="2640" y="2000"/>
                      </a:lnTo>
                      <a:lnTo>
                        <a:pt x="264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15" name="Group 67"/>
              <p:cNvGrpSpPr>
                <a:grpSpLocks noChangeAspect="1"/>
              </p:cNvGrpSpPr>
              <p:nvPr/>
            </p:nvGrpSpPr>
            <p:grpSpPr bwMode="auto">
              <a:xfrm rot="-5400000">
                <a:off x="7847" y="2338"/>
                <a:ext cx="1043" cy="63"/>
                <a:chOff x="2160" y="2688"/>
                <a:chExt cx="3992" cy="240"/>
              </a:xfrm>
            </p:grpSpPr>
            <p:sp>
              <p:nvSpPr>
                <p:cNvPr id="16416" name="Line 68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68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17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2160" y="2928"/>
                  <a:ext cx="39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774" name="Rectangle 70"/>
          <p:cNvSpPr>
            <a:spLocks noChangeArrowheads="1"/>
          </p:cNvSpPr>
          <p:nvPr/>
        </p:nvSpPr>
        <p:spPr bwMode="auto">
          <a:xfrm>
            <a:off x="1726975" y="476361"/>
            <a:ext cx="10463438" cy="860624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00FF"/>
                </a:solidFill>
              </a:rPr>
              <a:t>SO</a:t>
            </a:r>
            <a:r>
              <a:rPr lang="en-US" altLang="zh-CN" b="1" baseline="-25000">
                <a:solidFill>
                  <a:srgbClr val="0000FF"/>
                </a:solidFill>
              </a:rPr>
              <a:t>2</a:t>
            </a:r>
            <a:r>
              <a:rPr lang="zh-CN" altLang="en-US" b="1">
                <a:solidFill>
                  <a:srgbClr val="0000FF"/>
                </a:solidFill>
              </a:rPr>
              <a:t>通入滴有酚酞的</a:t>
            </a:r>
            <a:r>
              <a:rPr lang="en-US" altLang="zh-CN" b="1">
                <a:solidFill>
                  <a:srgbClr val="0000FF"/>
                </a:solidFill>
              </a:rPr>
              <a:t>NaOH</a:t>
            </a:r>
            <a:r>
              <a:rPr lang="zh-CN" altLang="en-US" b="1">
                <a:solidFill>
                  <a:srgbClr val="0000FF"/>
                </a:solidFill>
              </a:rPr>
              <a:t>溶液</a:t>
            </a:r>
            <a:r>
              <a:rPr lang="zh-CN" altLang="en-US" b="1">
                <a:solidFill>
                  <a:srgbClr val="FF0000"/>
                </a:solidFill>
              </a:rPr>
              <a:t>红色消失</a:t>
            </a:r>
            <a:r>
              <a:rPr lang="en-US" altLang="zh-CN" b="1">
                <a:solidFill>
                  <a:srgbClr val="000066"/>
                </a:solidFill>
              </a:rPr>
              <a:t>---</a:t>
            </a:r>
            <a:r>
              <a:rPr lang="zh-CN" altLang="en-US" b="1">
                <a:solidFill>
                  <a:srgbClr val="FF3300"/>
                </a:solidFill>
              </a:rPr>
              <a:t>是因其酸性；</a:t>
            </a:r>
          </a:p>
          <a:p>
            <a:pPr algn="l" eaLnBrk="1" hangingPunct="1"/>
            <a:r>
              <a:rPr lang="en-US" altLang="zh-CN" b="1">
                <a:solidFill>
                  <a:srgbClr val="006600"/>
                </a:solidFill>
              </a:rPr>
              <a:t>SO</a:t>
            </a:r>
            <a:r>
              <a:rPr lang="en-US" altLang="zh-CN" b="1" baseline="-25000">
                <a:solidFill>
                  <a:srgbClr val="006600"/>
                </a:solidFill>
              </a:rPr>
              <a:t>2</a:t>
            </a:r>
            <a:r>
              <a:rPr lang="en-US" altLang="zh-CN" b="1">
                <a:solidFill>
                  <a:srgbClr val="006600"/>
                </a:solidFill>
              </a:rPr>
              <a:t>+2NaOH=Na</a:t>
            </a:r>
            <a:r>
              <a:rPr lang="en-US" altLang="zh-CN" b="1" baseline="-25000">
                <a:solidFill>
                  <a:srgbClr val="006600"/>
                </a:solidFill>
              </a:rPr>
              <a:t>2</a:t>
            </a:r>
            <a:r>
              <a:rPr lang="en-US" altLang="zh-CN" b="1">
                <a:solidFill>
                  <a:srgbClr val="006600"/>
                </a:solidFill>
              </a:rPr>
              <a:t>SO</a:t>
            </a:r>
            <a:r>
              <a:rPr lang="en-US" altLang="zh-CN" b="1" baseline="-25000">
                <a:solidFill>
                  <a:srgbClr val="006600"/>
                </a:solidFill>
              </a:rPr>
              <a:t>3</a:t>
            </a:r>
            <a:r>
              <a:rPr lang="en-US" altLang="zh-CN" b="1">
                <a:solidFill>
                  <a:srgbClr val="006600"/>
                </a:solidFill>
              </a:rPr>
              <a:t>+H</a:t>
            </a:r>
            <a:r>
              <a:rPr lang="en-US" altLang="zh-CN" b="1" baseline="-25000">
                <a:solidFill>
                  <a:srgbClr val="006600"/>
                </a:solidFill>
              </a:rPr>
              <a:t>2</a:t>
            </a:r>
            <a:r>
              <a:rPr lang="en-US" altLang="zh-CN" b="1">
                <a:solidFill>
                  <a:srgbClr val="006600"/>
                </a:solidFill>
              </a:rPr>
              <a:t>O</a:t>
            </a:r>
          </a:p>
        </p:txBody>
      </p:sp>
      <p:sp>
        <p:nvSpPr>
          <p:cNvPr id="72778" name="Rectangle 74"/>
          <p:cNvSpPr>
            <a:spLocks noChangeArrowheads="1"/>
          </p:cNvSpPr>
          <p:nvPr/>
        </p:nvSpPr>
        <p:spPr bwMode="auto">
          <a:xfrm>
            <a:off x="1340873" y="1125799"/>
            <a:ext cx="192591" cy="503354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80" name="Rectangle 76"/>
          <p:cNvSpPr>
            <a:spLocks noChangeArrowheads="1"/>
          </p:cNvSpPr>
          <p:nvPr/>
        </p:nvSpPr>
        <p:spPr bwMode="auto">
          <a:xfrm flipH="1">
            <a:off x="1561413" y="2712755"/>
            <a:ext cx="194612" cy="50335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81" name="Rectangle 77"/>
          <p:cNvSpPr>
            <a:spLocks noChangeArrowheads="1"/>
          </p:cNvSpPr>
          <p:nvPr/>
        </p:nvSpPr>
        <p:spPr bwMode="auto">
          <a:xfrm>
            <a:off x="7507259" y="4582586"/>
            <a:ext cx="219686" cy="503355"/>
          </a:xfrm>
          <a:prstGeom prst="rect">
            <a:avLst/>
          </a:prstGeom>
          <a:solidFill>
            <a:srgbClr val="CC00CC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82" name="Rectangle 78"/>
          <p:cNvSpPr>
            <a:spLocks noChangeArrowheads="1"/>
          </p:cNvSpPr>
          <p:nvPr/>
        </p:nvSpPr>
        <p:spPr bwMode="auto">
          <a:xfrm>
            <a:off x="1968245" y="1557698"/>
            <a:ext cx="10222169" cy="848577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00FF"/>
                </a:solidFill>
              </a:rPr>
              <a:t>SO</a:t>
            </a:r>
            <a:r>
              <a:rPr lang="en-US" altLang="zh-CN" b="1" baseline="-25000">
                <a:solidFill>
                  <a:srgbClr val="0000FF"/>
                </a:solidFill>
              </a:rPr>
              <a:t>2</a:t>
            </a:r>
            <a:r>
              <a:rPr lang="zh-CN" altLang="en-US" b="1">
                <a:solidFill>
                  <a:srgbClr val="0000FF"/>
                </a:solidFill>
              </a:rPr>
              <a:t>通入</a:t>
            </a:r>
            <a:r>
              <a:rPr lang="zh-CN" altLang="en-US" b="1">
                <a:solidFill>
                  <a:srgbClr val="FF0000"/>
                </a:solidFill>
              </a:rPr>
              <a:t>品红溶液，</a:t>
            </a:r>
            <a:r>
              <a:rPr lang="zh-CN" altLang="en-US" b="1">
                <a:solidFill>
                  <a:srgbClr val="336600"/>
                </a:solidFill>
              </a:rPr>
              <a:t>褪色</a:t>
            </a:r>
            <a:r>
              <a:rPr lang="en-US" altLang="zh-CN" b="1">
                <a:solidFill>
                  <a:srgbClr val="336600"/>
                </a:solidFill>
              </a:rPr>
              <a:t>-----</a:t>
            </a:r>
            <a:r>
              <a:rPr lang="zh-CN" altLang="en-US" b="1">
                <a:solidFill>
                  <a:srgbClr val="FF3300"/>
                </a:solidFill>
              </a:rPr>
              <a:t>是因其漂白性</a:t>
            </a:r>
          </a:p>
          <a:p>
            <a:pPr algn="l" eaLnBrk="1" hangingPunct="1"/>
            <a:r>
              <a:rPr lang="en-US" altLang="zh-CN" b="1"/>
              <a:t>SO</a:t>
            </a:r>
            <a:r>
              <a:rPr lang="en-US" altLang="zh-CN" b="1" baseline="-25000"/>
              <a:t>2</a:t>
            </a:r>
            <a:r>
              <a:rPr lang="zh-CN" altLang="en-US" b="1"/>
              <a:t>与水产生的</a:t>
            </a:r>
            <a:r>
              <a:rPr lang="zh-CN" altLang="en-US" b="1">
                <a:solidFill>
                  <a:srgbClr val="FF3300"/>
                </a:solidFill>
              </a:rPr>
              <a:t>亚硫酸</a:t>
            </a:r>
            <a:r>
              <a:rPr lang="zh-CN" altLang="en-US" b="1"/>
              <a:t>与有色物质</a:t>
            </a:r>
            <a:r>
              <a:rPr lang="zh-CN" altLang="en-US" b="1">
                <a:solidFill>
                  <a:srgbClr val="FF3300"/>
                </a:solidFill>
              </a:rPr>
              <a:t>直接化合</a:t>
            </a:r>
            <a:r>
              <a:rPr lang="zh-CN" altLang="en-US" b="1"/>
              <a:t>生成不稳定的无色物质</a:t>
            </a:r>
          </a:p>
        </p:txBody>
      </p:sp>
      <p:sp>
        <p:nvSpPr>
          <p:cNvPr id="72784" name="Rectangle 80"/>
          <p:cNvSpPr>
            <a:spLocks noChangeArrowheads="1"/>
          </p:cNvSpPr>
          <p:nvPr/>
        </p:nvSpPr>
        <p:spPr bwMode="auto">
          <a:xfrm>
            <a:off x="1775653" y="4725494"/>
            <a:ext cx="263284" cy="504942"/>
          </a:xfrm>
          <a:prstGeom prst="rect">
            <a:avLst/>
          </a:prstGeom>
          <a:solidFill>
            <a:srgbClr val="CCFF33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CCFF33"/>
              </a:solidFill>
            </a:endParaRPr>
          </a:p>
        </p:txBody>
      </p:sp>
      <p:sp>
        <p:nvSpPr>
          <p:cNvPr id="72785" name="Rectangle 81"/>
          <p:cNvSpPr>
            <a:spLocks noChangeArrowheads="1"/>
          </p:cNvSpPr>
          <p:nvPr/>
        </p:nvSpPr>
        <p:spPr bwMode="auto">
          <a:xfrm>
            <a:off x="3737639" y="4725494"/>
            <a:ext cx="245409" cy="504942"/>
          </a:xfrm>
          <a:prstGeom prst="rect">
            <a:avLst/>
          </a:prstGeom>
          <a:solidFill>
            <a:srgbClr val="FF9900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CCFF33"/>
              </a:solidFill>
            </a:endParaRPr>
          </a:p>
        </p:txBody>
      </p:sp>
      <p:sp>
        <p:nvSpPr>
          <p:cNvPr id="72786" name="Rectangle 82"/>
          <p:cNvSpPr>
            <a:spLocks noChangeArrowheads="1"/>
          </p:cNvSpPr>
          <p:nvPr/>
        </p:nvSpPr>
        <p:spPr bwMode="auto">
          <a:xfrm>
            <a:off x="5455735" y="4725494"/>
            <a:ext cx="256406" cy="504942"/>
          </a:xfrm>
          <a:prstGeom prst="rect">
            <a:avLst/>
          </a:prstGeom>
          <a:solidFill>
            <a:srgbClr val="996633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CCFF33"/>
              </a:solidFill>
            </a:endParaRPr>
          </a:p>
        </p:txBody>
      </p:sp>
      <p:sp>
        <p:nvSpPr>
          <p:cNvPr id="72787" name="Rectangle 83"/>
          <p:cNvSpPr>
            <a:spLocks noChangeArrowheads="1"/>
          </p:cNvSpPr>
          <p:nvPr/>
        </p:nvSpPr>
        <p:spPr bwMode="auto">
          <a:xfrm>
            <a:off x="2543902" y="0"/>
            <a:ext cx="6620072" cy="479245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b="1">
                <a:solidFill>
                  <a:srgbClr val="FF3300"/>
                </a:solidFill>
              </a:rPr>
              <a:t>探讨</a:t>
            </a:r>
            <a:r>
              <a:rPr lang="en-US" altLang="zh-CN" b="1">
                <a:solidFill>
                  <a:srgbClr val="FF3300"/>
                </a:solidFill>
              </a:rPr>
              <a:t>SO</a:t>
            </a:r>
            <a:r>
              <a:rPr lang="en-US" altLang="zh-CN" b="1" baseline="-25000">
                <a:solidFill>
                  <a:srgbClr val="FF3300"/>
                </a:solidFill>
              </a:rPr>
              <a:t>2</a:t>
            </a:r>
            <a:r>
              <a:rPr lang="zh-CN" altLang="en-US" b="1">
                <a:solidFill>
                  <a:srgbClr val="FF3300"/>
                </a:solidFill>
              </a:rPr>
              <a:t>通入下列溶液：</a:t>
            </a:r>
          </a:p>
        </p:txBody>
      </p:sp>
      <p:sp>
        <p:nvSpPr>
          <p:cNvPr id="72788" name="Rectangle 84"/>
          <p:cNvSpPr>
            <a:spLocks noChangeArrowheads="1"/>
          </p:cNvSpPr>
          <p:nvPr/>
        </p:nvSpPr>
        <p:spPr bwMode="auto">
          <a:xfrm>
            <a:off x="1968245" y="2924853"/>
            <a:ext cx="10222169" cy="860624"/>
          </a:xfrm>
          <a:prstGeom prst="rect">
            <a:avLst/>
          </a:prstGeom>
          <a:solidFill>
            <a:srgbClr val="0000FF"/>
          </a:solidFill>
          <a:ln w="38100" algn="ctr">
            <a:solidFill>
              <a:srgbClr val="0000FF"/>
            </a:solidFill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chemeClr val="bg1"/>
                </a:solidFill>
              </a:rPr>
              <a:t>SO</a:t>
            </a:r>
            <a:r>
              <a:rPr lang="en-US" altLang="zh-CN" b="1" baseline="-25000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通入氯水      溴水     碘水      酸性</a:t>
            </a:r>
            <a:r>
              <a:rPr lang="en-US" altLang="zh-CN" b="1">
                <a:solidFill>
                  <a:schemeClr val="bg1"/>
                </a:solidFill>
              </a:rPr>
              <a:t>KMnO</a:t>
            </a:r>
            <a:r>
              <a:rPr lang="en-US" altLang="zh-CN" b="1" baseline="-25000">
                <a:solidFill>
                  <a:schemeClr val="bg1"/>
                </a:solidFill>
              </a:rPr>
              <a:t>4</a:t>
            </a:r>
            <a:r>
              <a:rPr lang="zh-CN" altLang="en-US" b="1">
                <a:solidFill>
                  <a:schemeClr val="bg1"/>
                </a:solidFill>
              </a:rPr>
              <a:t>溶液</a:t>
            </a:r>
          </a:p>
          <a:p>
            <a:pPr algn="l" eaLnBrk="1" hangingPunct="1"/>
            <a:r>
              <a:rPr lang="zh-CN" altLang="en-US" b="1">
                <a:solidFill>
                  <a:schemeClr val="bg1"/>
                </a:solidFill>
              </a:rPr>
              <a:t>都褪色，</a:t>
            </a:r>
            <a:r>
              <a:rPr lang="zh-CN" altLang="en-US" b="1">
                <a:solidFill>
                  <a:srgbClr val="FFFF00"/>
                </a:solidFill>
              </a:rPr>
              <a:t>不是因其漂白性，而是因其还原性</a:t>
            </a:r>
          </a:p>
        </p:txBody>
      </p:sp>
      <p:sp>
        <p:nvSpPr>
          <p:cNvPr id="72790" name="Rectangle 86"/>
          <p:cNvSpPr>
            <a:spLocks noChangeArrowheads="1"/>
          </p:cNvSpPr>
          <p:nvPr/>
        </p:nvSpPr>
        <p:spPr bwMode="auto">
          <a:xfrm>
            <a:off x="1487824" y="5446386"/>
            <a:ext cx="5511339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 + Cl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 + 2H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 = 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</a:rPr>
              <a:t> + 2HCl</a:t>
            </a:r>
          </a:p>
        </p:txBody>
      </p:sp>
      <p:sp>
        <p:nvSpPr>
          <p:cNvPr id="72791" name="Text Box 87"/>
          <p:cNvSpPr txBox="1">
            <a:spLocks noChangeArrowheads="1"/>
          </p:cNvSpPr>
          <p:nvPr/>
        </p:nvSpPr>
        <p:spPr bwMode="auto">
          <a:xfrm>
            <a:off x="1487824" y="6402282"/>
            <a:ext cx="8634876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</a:rPr>
              <a:t>SO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en-US" altLang="zh-CN" sz="2800" b="1">
                <a:solidFill>
                  <a:srgbClr val="0000FF"/>
                </a:solidFill>
              </a:rPr>
              <a:t> + I</a:t>
            </a:r>
            <a:r>
              <a:rPr lang="en-US" altLang="zh-CN" sz="2800" b="1" baseline="-25000">
                <a:solidFill>
                  <a:srgbClr val="0000FF"/>
                </a:solidFill>
              </a:rPr>
              <a:t>2 </a:t>
            </a:r>
            <a:r>
              <a:rPr lang="en-US" altLang="zh-CN" sz="2800" b="1">
                <a:solidFill>
                  <a:srgbClr val="0000FF"/>
                </a:solidFill>
              </a:rPr>
              <a:t>+</a:t>
            </a:r>
            <a:r>
              <a:rPr lang="en-US" altLang="zh-CN" sz="2800" b="1" baseline="-25000">
                <a:solidFill>
                  <a:srgbClr val="0000FF"/>
                </a:solidFill>
              </a:rPr>
              <a:t> </a:t>
            </a:r>
            <a:r>
              <a:rPr lang="en-US" altLang="zh-CN" sz="2800" b="1">
                <a:solidFill>
                  <a:srgbClr val="0000FF"/>
                </a:solidFill>
              </a:rPr>
              <a:t>2H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en-US" altLang="zh-CN" sz="2800" b="1">
                <a:solidFill>
                  <a:srgbClr val="0000FF"/>
                </a:solidFill>
              </a:rPr>
              <a:t>O = H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en-US" altLang="zh-CN" sz="2800" b="1">
                <a:solidFill>
                  <a:srgbClr val="0000FF"/>
                </a:solidFill>
              </a:rPr>
              <a:t>SO</a:t>
            </a:r>
            <a:r>
              <a:rPr lang="en-US" altLang="zh-CN" sz="2800" b="1" baseline="-25000">
                <a:solidFill>
                  <a:srgbClr val="0000FF"/>
                </a:solidFill>
              </a:rPr>
              <a:t>4 </a:t>
            </a:r>
            <a:r>
              <a:rPr lang="en-US" altLang="zh-CN" sz="2800" b="1">
                <a:solidFill>
                  <a:srgbClr val="0000FF"/>
                </a:solidFill>
              </a:rPr>
              <a:t>+ 2HI</a:t>
            </a:r>
          </a:p>
        </p:txBody>
      </p:sp>
      <p:sp>
        <p:nvSpPr>
          <p:cNvPr id="72792" name="Text Box 88"/>
          <p:cNvSpPr txBox="1">
            <a:spLocks noChangeArrowheads="1"/>
          </p:cNvSpPr>
          <p:nvPr/>
        </p:nvSpPr>
        <p:spPr bwMode="auto">
          <a:xfrm>
            <a:off x="1487824" y="5951328"/>
            <a:ext cx="8634876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</a:rPr>
              <a:t>SO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en-US" altLang="zh-CN" sz="2800" b="1">
                <a:solidFill>
                  <a:srgbClr val="0000FF"/>
                </a:solidFill>
              </a:rPr>
              <a:t> + Br</a:t>
            </a:r>
            <a:r>
              <a:rPr lang="en-US" altLang="zh-CN" sz="2800" b="1" baseline="-25000">
                <a:solidFill>
                  <a:srgbClr val="0000FF"/>
                </a:solidFill>
              </a:rPr>
              <a:t>2 </a:t>
            </a:r>
            <a:r>
              <a:rPr lang="en-US" altLang="zh-CN" sz="2800" b="1">
                <a:solidFill>
                  <a:srgbClr val="0000FF"/>
                </a:solidFill>
              </a:rPr>
              <a:t>+</a:t>
            </a:r>
            <a:r>
              <a:rPr lang="en-US" altLang="zh-CN" sz="2800" b="1" baseline="-25000">
                <a:solidFill>
                  <a:srgbClr val="0000FF"/>
                </a:solidFill>
              </a:rPr>
              <a:t> </a:t>
            </a:r>
            <a:r>
              <a:rPr lang="en-US" altLang="zh-CN" sz="2800" b="1">
                <a:solidFill>
                  <a:srgbClr val="0000FF"/>
                </a:solidFill>
              </a:rPr>
              <a:t>2H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en-US" altLang="zh-CN" sz="2800" b="1">
                <a:solidFill>
                  <a:srgbClr val="0000FF"/>
                </a:solidFill>
              </a:rPr>
              <a:t>O = H</a:t>
            </a:r>
            <a:r>
              <a:rPr lang="en-US" altLang="zh-CN" sz="2800" b="1" baseline="-25000">
                <a:solidFill>
                  <a:srgbClr val="0000FF"/>
                </a:solidFill>
              </a:rPr>
              <a:t>2</a:t>
            </a:r>
            <a:r>
              <a:rPr lang="en-US" altLang="zh-CN" sz="2800" b="1">
                <a:solidFill>
                  <a:srgbClr val="0000FF"/>
                </a:solidFill>
              </a:rPr>
              <a:t>SO</a:t>
            </a:r>
            <a:r>
              <a:rPr lang="en-US" altLang="zh-CN" sz="2800" b="1" baseline="-25000">
                <a:solidFill>
                  <a:srgbClr val="0000FF"/>
                </a:solidFill>
              </a:rPr>
              <a:t>4 </a:t>
            </a:r>
            <a:r>
              <a:rPr lang="en-US" altLang="zh-CN" sz="2800" b="1">
                <a:solidFill>
                  <a:srgbClr val="0000FF"/>
                </a:solidFill>
              </a:rPr>
              <a:t>+ 2HBr</a:t>
            </a:r>
          </a:p>
        </p:txBody>
      </p:sp>
      <p:sp>
        <p:nvSpPr>
          <p:cNvPr id="16406" name="Text Box 89"/>
          <p:cNvSpPr txBox="1">
            <a:spLocks noChangeArrowheads="1"/>
          </p:cNvSpPr>
          <p:nvPr/>
        </p:nvSpPr>
        <p:spPr bwMode="auto">
          <a:xfrm>
            <a:off x="-345114" y="383449"/>
            <a:ext cx="1512488" cy="148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100" b="1" dirty="0">
                <a:solidFill>
                  <a:srgbClr val="FF0000"/>
                </a:solidFill>
              </a:rPr>
              <a:t>滴有酚酞的</a:t>
            </a:r>
          </a:p>
          <a:p>
            <a:pPr algn="l" eaLnBrk="1" hangingPunct="1"/>
            <a:r>
              <a:rPr lang="en-US" altLang="zh-CN" sz="2100" b="1" dirty="0" err="1">
                <a:solidFill>
                  <a:srgbClr val="FF0000"/>
                </a:solidFill>
              </a:rPr>
              <a:t>NaOH</a:t>
            </a:r>
            <a:r>
              <a:rPr lang="zh-CN" altLang="en-US" sz="2100" b="1" dirty="0">
                <a:solidFill>
                  <a:srgbClr val="FF0000"/>
                </a:solidFill>
              </a:rPr>
              <a:t>溶液</a:t>
            </a:r>
          </a:p>
          <a:p>
            <a:pPr algn="l" eaLnBrk="1" hangingPunct="1"/>
            <a:endParaRPr lang="zh-CN" altLang="en-US" sz="2100" dirty="0"/>
          </a:p>
          <a:p>
            <a:pPr algn="l" eaLnBrk="1" hangingPunct="1"/>
            <a:endParaRPr lang="en-US" altLang="zh-CN" sz="2100" dirty="0"/>
          </a:p>
        </p:txBody>
      </p:sp>
      <p:sp>
        <p:nvSpPr>
          <p:cNvPr id="16407" name="Text Box 90"/>
          <p:cNvSpPr txBox="1">
            <a:spLocks noChangeArrowheads="1"/>
          </p:cNvSpPr>
          <p:nvPr/>
        </p:nvSpPr>
        <p:spPr bwMode="auto">
          <a:xfrm>
            <a:off x="574858" y="2134094"/>
            <a:ext cx="589158" cy="132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品红溶液</a:t>
            </a:r>
          </a:p>
        </p:txBody>
      </p:sp>
      <p:sp>
        <p:nvSpPr>
          <p:cNvPr id="72795" name="Text Box 91"/>
          <p:cNvSpPr txBox="1">
            <a:spLocks noChangeArrowheads="1"/>
          </p:cNvSpPr>
          <p:nvPr/>
        </p:nvSpPr>
        <p:spPr bwMode="auto">
          <a:xfrm>
            <a:off x="6992506" y="5725173"/>
            <a:ext cx="5040560" cy="1217909"/>
          </a:xfrm>
          <a:prstGeom prst="rect">
            <a:avLst/>
          </a:prstGeom>
          <a:solidFill>
            <a:srgbClr val="0000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108850" tIns="54425" rIns="108850" bIns="5442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漂白时，能否将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</a:t>
            </a:r>
            <a:r>
              <a:rPr lang="en-US" altLang="zh-CN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和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</a:t>
            </a:r>
            <a:r>
              <a:rPr lang="en-US" altLang="zh-CN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同时使用？</a:t>
            </a:r>
          </a:p>
          <a:p>
            <a:pPr algn="l">
              <a:defRPr/>
            </a:pPr>
            <a:r>
              <a:rPr lang="zh-CN" altLang="en-US" b="1" dirty="0">
                <a:solidFill>
                  <a:srgbClr val="FFFF00"/>
                </a:solidFill>
              </a:rPr>
              <a:t>   </a:t>
            </a:r>
            <a:r>
              <a:rPr lang="en-US" altLang="zh-CN" b="1" dirty="0">
                <a:solidFill>
                  <a:srgbClr val="FFFF00"/>
                </a:solidFill>
              </a:rPr>
              <a:t>------</a:t>
            </a:r>
            <a:r>
              <a:rPr lang="zh-CN" altLang="en-US" b="1" dirty="0">
                <a:solidFill>
                  <a:srgbClr val="FFFF00"/>
                </a:solidFill>
              </a:rPr>
              <a:t>不能，等体积通入时，会失去漂白能力。</a:t>
            </a:r>
          </a:p>
        </p:txBody>
      </p:sp>
      <p:grpSp>
        <p:nvGrpSpPr>
          <p:cNvPr id="16384" name="Group 94"/>
          <p:cNvGrpSpPr>
            <a:grpSpLocks/>
          </p:cNvGrpSpPr>
          <p:nvPr/>
        </p:nvGrpSpPr>
        <p:grpSpPr bwMode="auto">
          <a:xfrm>
            <a:off x="4583782" y="5305507"/>
            <a:ext cx="5987270" cy="630312"/>
            <a:chOff x="2446" y="3380"/>
            <a:chExt cx="2829" cy="355"/>
          </a:xfrm>
        </p:grpSpPr>
        <p:sp>
          <p:nvSpPr>
            <p:cNvPr id="16410" name="Line 92"/>
            <p:cNvSpPr>
              <a:spLocks noChangeShapeType="1"/>
            </p:cNvSpPr>
            <p:nvPr/>
          </p:nvSpPr>
          <p:spPr bwMode="auto">
            <a:xfrm flipV="1">
              <a:off x="2446" y="3715"/>
              <a:ext cx="1141" cy="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11" name="Text Box 93"/>
            <p:cNvSpPr txBox="1">
              <a:spLocks noChangeArrowheads="1"/>
            </p:cNvSpPr>
            <p:nvPr/>
          </p:nvSpPr>
          <p:spPr bwMode="auto">
            <a:xfrm>
              <a:off x="3733" y="3380"/>
              <a:ext cx="15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</a:rPr>
                <a:t>没有漂白能力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8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72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6" dur="2000"/>
                                        <p:tgtEl>
                                          <p:spTgt spid="72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6" dur="2000"/>
                                        <p:tgtEl>
                                          <p:spTgt spid="72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9" dur="2000"/>
                                        <p:tgtEl>
                                          <p:spTgt spid="72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2" dur="2000"/>
                                        <p:tgtEl>
                                          <p:spTgt spid="72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5" dur="2000"/>
                                        <p:tgtEl>
                                          <p:spTgt spid="72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"/>
                                        <p:tgtEl>
                                          <p:spTgt spid="7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27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2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2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74" grpId="0" animBg="1"/>
      <p:bldP spid="72778" grpId="0" animBg="1"/>
      <p:bldP spid="72780" grpId="0" animBg="1"/>
      <p:bldP spid="72781" grpId="0" animBg="1"/>
      <p:bldP spid="72782" grpId="0" animBg="1"/>
      <p:bldP spid="72784" grpId="0" animBg="1"/>
      <p:bldP spid="72785" grpId="0" animBg="1"/>
      <p:bldP spid="72786" grpId="0" animBg="1"/>
      <p:bldP spid="72788" grpId="0" animBg="1"/>
      <p:bldP spid="72790" grpId="0"/>
      <p:bldP spid="72791" grpId="0"/>
      <p:bldP spid="72792" grpId="0" autoUpdateAnimBg="0"/>
      <p:bldP spid="72795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230" y="261442"/>
            <a:ext cx="11428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分别通入下表所列的溶液中，回答有关问题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快速填写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P86)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20221"/>
              </p:ext>
            </p:extLst>
          </p:nvPr>
        </p:nvGraphicFramePr>
        <p:xfrm>
          <a:off x="783609" y="1195732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2240067" y="40337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95519" y="40210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39754" y="3654592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27054" y="4302664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13803" y="39956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814003" y="3974488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258355" y="3995696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155000" y="5310776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464196" y="5310776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94077" y="5310776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551316" y="4960742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538616" y="5608814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483433" y="4971944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489522" y="5620016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118481" y="5336176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28262" y="343442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83714" y="342172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40649" y="2917669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有淡黄色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01998" y="339632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802198" y="3375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变红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246550" y="339632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84861" y="471786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94057" y="471786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23983" y="470293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52211" y="4223819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03211" y="4235021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067013" y="472410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50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2"/>
          <p:cNvSpPr>
            <a:spLocks noChangeArrowheads="1"/>
          </p:cNvSpPr>
          <p:nvPr/>
        </p:nvSpPr>
        <p:spPr bwMode="auto">
          <a:xfrm>
            <a:off x="1" y="1"/>
            <a:ext cx="5712140" cy="54940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</a:rPr>
              <a:t>☆</a:t>
            </a: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二 氧化硫 的化学 性质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: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0" y="1700607"/>
            <a:ext cx="2446548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</a:rPr>
              <a:t>2. </a:t>
            </a:r>
            <a:r>
              <a:rPr lang="zh-CN" altLang="en-US" sz="2800" b="1">
                <a:solidFill>
                  <a:srgbClr val="FFFF00"/>
                </a:solidFill>
              </a:rPr>
              <a:t>还原性</a:t>
            </a:r>
            <a:r>
              <a:rPr lang="zh-CN" altLang="en-US" sz="2800" b="1">
                <a:solidFill>
                  <a:schemeClr val="folHlink"/>
                </a:solidFill>
              </a:rPr>
              <a:t>：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26982" y="3429794"/>
            <a:ext cx="6431712" cy="540800"/>
          </a:xfrm>
          <a:prstGeom prst="rect">
            <a:avLst/>
          </a:prstGeom>
          <a:solidFill>
            <a:srgbClr val="00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</a:rPr>
              <a:t>SO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 + I</a:t>
            </a:r>
            <a:r>
              <a:rPr lang="en-US" altLang="zh-CN" sz="2800" b="1" baseline="-25000">
                <a:solidFill>
                  <a:srgbClr val="FFFF00"/>
                </a:solidFill>
              </a:rPr>
              <a:t>2 </a:t>
            </a:r>
            <a:r>
              <a:rPr lang="en-US" altLang="zh-CN" sz="2800" b="1">
                <a:solidFill>
                  <a:srgbClr val="FFFF00"/>
                </a:solidFill>
              </a:rPr>
              <a:t>+</a:t>
            </a:r>
            <a:r>
              <a:rPr lang="en-US" altLang="zh-CN" sz="2800" b="1" baseline="-25000">
                <a:solidFill>
                  <a:srgbClr val="FFFF00"/>
                </a:solidFill>
              </a:rPr>
              <a:t> </a:t>
            </a:r>
            <a:r>
              <a:rPr lang="en-US" altLang="zh-CN" sz="2800" b="1">
                <a:solidFill>
                  <a:srgbClr val="FFFF00"/>
                </a:solidFill>
              </a:rPr>
              <a:t>2H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O = H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SO</a:t>
            </a:r>
            <a:r>
              <a:rPr lang="en-US" altLang="zh-CN" sz="2800" b="1" baseline="-25000">
                <a:solidFill>
                  <a:srgbClr val="FFFF00"/>
                </a:solidFill>
              </a:rPr>
              <a:t>4 </a:t>
            </a:r>
            <a:r>
              <a:rPr lang="en-US" altLang="zh-CN" sz="2800" b="1">
                <a:solidFill>
                  <a:srgbClr val="FFFF00"/>
                </a:solidFill>
              </a:rPr>
              <a:t>+ 2HI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4438090"/>
            <a:ext cx="8025355" cy="873327"/>
            <a:chOff x="1056" y="2256"/>
            <a:chExt cx="3792" cy="550"/>
          </a:xfrm>
        </p:grpSpPr>
        <p:sp>
          <p:nvSpPr>
            <p:cNvPr id="21526" name="Text Box 6"/>
            <p:cNvSpPr txBox="1">
              <a:spLocks noChangeArrowheads="1"/>
            </p:cNvSpPr>
            <p:nvPr/>
          </p:nvSpPr>
          <p:spPr bwMode="auto">
            <a:xfrm>
              <a:off x="1056" y="2352"/>
              <a:ext cx="379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3300" b="1" dirty="0" smtClean="0">
                  <a:solidFill>
                    <a:schemeClr val="bg1"/>
                  </a:solidFill>
                </a:rPr>
                <a:t>   2SO</a:t>
              </a:r>
              <a:r>
                <a:rPr lang="en-US" altLang="zh-CN" sz="3300" b="1" baseline="-25000" dirty="0" smtClean="0">
                  <a:solidFill>
                    <a:schemeClr val="bg1"/>
                  </a:solidFill>
                </a:rPr>
                <a:t>2 </a:t>
              </a:r>
              <a:r>
                <a:rPr lang="en-US" altLang="zh-CN" sz="3300" b="1" dirty="0">
                  <a:solidFill>
                    <a:schemeClr val="bg1"/>
                  </a:solidFill>
                </a:rPr>
                <a:t>+ O</a:t>
              </a:r>
              <a:r>
                <a:rPr lang="en-US" altLang="zh-CN" sz="3300" b="1" baseline="-25000" dirty="0">
                  <a:solidFill>
                    <a:schemeClr val="bg1"/>
                  </a:solidFill>
                </a:rPr>
                <a:t>2                      </a:t>
              </a:r>
              <a:r>
                <a:rPr lang="en-US" altLang="zh-CN" sz="3300" b="1" dirty="0">
                  <a:solidFill>
                    <a:schemeClr val="bg1"/>
                  </a:solidFill>
                </a:rPr>
                <a:t>2SO</a:t>
              </a:r>
              <a:r>
                <a:rPr lang="en-US" altLang="zh-CN" sz="3300" b="1" baseline="-25000" dirty="0">
                  <a:solidFill>
                    <a:schemeClr val="bg1"/>
                  </a:solidFill>
                </a:rPr>
                <a:t>3</a:t>
              </a:r>
              <a:r>
                <a:rPr lang="zh-CN" altLang="en-US" sz="3300" b="1" dirty="0">
                  <a:solidFill>
                    <a:schemeClr val="bg1"/>
                  </a:solidFill>
                </a:rPr>
                <a:t>（</a:t>
              </a:r>
              <a:r>
                <a:rPr lang="zh-CN" altLang="en-US" b="1" dirty="0">
                  <a:solidFill>
                    <a:schemeClr val="bg1"/>
                  </a:solidFill>
                </a:rPr>
                <a:t>无色固体</a:t>
              </a:r>
              <a:r>
                <a:rPr lang="zh-CN" altLang="en-US" sz="3300" b="1" dirty="0">
                  <a:solidFill>
                    <a:schemeClr val="bg1"/>
                  </a:solidFill>
                </a:rPr>
                <a:t>）</a:t>
              </a:r>
              <a:endParaRPr lang="zh-CN" altLang="en-US" sz="3300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1527" name="Line 7"/>
            <p:cNvSpPr>
              <a:spLocks noChangeShapeType="1"/>
            </p:cNvSpPr>
            <p:nvPr/>
          </p:nvSpPr>
          <p:spPr bwMode="auto">
            <a:xfrm>
              <a:off x="2304" y="2496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8" name="Line 8"/>
            <p:cNvSpPr>
              <a:spLocks noChangeShapeType="1"/>
            </p:cNvSpPr>
            <p:nvPr/>
          </p:nvSpPr>
          <p:spPr bwMode="auto">
            <a:xfrm flipH="1">
              <a:off x="2304" y="2544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Text Box 9"/>
            <p:cNvSpPr txBox="1">
              <a:spLocks noChangeArrowheads="1"/>
            </p:cNvSpPr>
            <p:nvPr/>
          </p:nvSpPr>
          <p:spPr bwMode="auto">
            <a:xfrm>
              <a:off x="2208" y="2256"/>
              <a:ext cx="10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2100" b="1" dirty="0">
                  <a:solidFill>
                    <a:schemeClr val="bg1"/>
                  </a:solidFill>
                </a:rPr>
                <a:t>催化剂</a:t>
              </a:r>
            </a:p>
          </p:txBody>
        </p:sp>
        <p:sp>
          <p:nvSpPr>
            <p:cNvPr id="21530" name="Text Box 10"/>
            <p:cNvSpPr txBox="1">
              <a:spLocks noChangeArrowheads="1"/>
            </p:cNvSpPr>
            <p:nvPr/>
          </p:nvSpPr>
          <p:spPr bwMode="auto">
            <a:xfrm>
              <a:off x="2208" y="2544"/>
              <a:ext cx="10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100" b="1">
                  <a:solidFill>
                    <a:schemeClr val="bg1"/>
                  </a:solidFill>
                </a:rPr>
                <a:t>     △</a:t>
              </a:r>
            </a:p>
          </p:txBody>
        </p:sp>
      </p:grp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526982" y="2853398"/>
            <a:ext cx="8634876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chemeClr val="bg1"/>
                </a:solidFill>
              </a:rPr>
              <a:t>SO</a:t>
            </a:r>
            <a:r>
              <a:rPr lang="en-US" altLang="zh-CN" sz="2800" b="1" baseline="-25000">
                <a:solidFill>
                  <a:schemeClr val="bg1"/>
                </a:solidFill>
              </a:rPr>
              <a:t>2</a:t>
            </a:r>
            <a:r>
              <a:rPr lang="en-US" altLang="zh-CN" sz="2800" b="1">
                <a:solidFill>
                  <a:schemeClr val="bg1"/>
                </a:solidFill>
              </a:rPr>
              <a:t> + Br</a:t>
            </a:r>
            <a:r>
              <a:rPr lang="en-US" altLang="zh-CN" sz="2800" b="1" baseline="-25000">
                <a:solidFill>
                  <a:schemeClr val="bg1"/>
                </a:solidFill>
              </a:rPr>
              <a:t>2 </a:t>
            </a:r>
            <a:r>
              <a:rPr lang="en-US" altLang="zh-CN" sz="2800" b="1">
                <a:solidFill>
                  <a:schemeClr val="bg1"/>
                </a:solidFill>
              </a:rPr>
              <a:t>+</a:t>
            </a:r>
            <a:r>
              <a:rPr lang="en-US" altLang="zh-CN" sz="2800" b="1" baseline="-25000">
                <a:solidFill>
                  <a:schemeClr val="bg1"/>
                </a:solidFill>
              </a:rPr>
              <a:t> </a:t>
            </a:r>
            <a:r>
              <a:rPr lang="en-US" altLang="zh-CN" sz="2800" b="1">
                <a:solidFill>
                  <a:schemeClr val="bg1"/>
                </a:solidFill>
              </a:rPr>
              <a:t>2H</a:t>
            </a:r>
            <a:r>
              <a:rPr lang="en-US" altLang="zh-CN" sz="2800" b="1" baseline="-25000">
                <a:solidFill>
                  <a:schemeClr val="bg1"/>
                </a:solidFill>
              </a:rPr>
              <a:t>2</a:t>
            </a:r>
            <a:r>
              <a:rPr lang="en-US" altLang="zh-CN" sz="2800" b="1">
                <a:solidFill>
                  <a:schemeClr val="bg1"/>
                </a:solidFill>
              </a:rPr>
              <a:t>O = H</a:t>
            </a:r>
            <a:r>
              <a:rPr lang="en-US" altLang="zh-CN" sz="2800" b="1" baseline="-25000">
                <a:solidFill>
                  <a:schemeClr val="bg1"/>
                </a:solidFill>
              </a:rPr>
              <a:t>2</a:t>
            </a:r>
            <a:r>
              <a:rPr lang="en-US" altLang="zh-CN" sz="2800" b="1">
                <a:solidFill>
                  <a:schemeClr val="bg1"/>
                </a:solidFill>
              </a:rPr>
              <a:t>SO</a:t>
            </a:r>
            <a:r>
              <a:rPr lang="en-US" altLang="zh-CN" sz="2800" b="1" baseline="-25000">
                <a:solidFill>
                  <a:schemeClr val="bg1"/>
                </a:solidFill>
              </a:rPr>
              <a:t>4 </a:t>
            </a:r>
            <a:r>
              <a:rPr lang="en-US" altLang="zh-CN" sz="2800" b="1">
                <a:solidFill>
                  <a:schemeClr val="bg1"/>
                </a:solidFill>
              </a:rPr>
              <a:t>+ 2HBr</a:t>
            </a: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34391" y="2205549"/>
            <a:ext cx="12095176" cy="54080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FFFF00"/>
                </a:solidFill>
              </a:rPr>
              <a:t>SO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 + Cl</a:t>
            </a:r>
            <a:r>
              <a:rPr lang="en-US" altLang="zh-CN" sz="2800" b="1" baseline="-25000">
                <a:solidFill>
                  <a:srgbClr val="FFFF00"/>
                </a:solidFill>
              </a:rPr>
              <a:t>2 </a:t>
            </a:r>
            <a:r>
              <a:rPr lang="en-US" altLang="zh-CN" sz="2800" b="1">
                <a:solidFill>
                  <a:srgbClr val="FFFF00"/>
                </a:solidFill>
              </a:rPr>
              <a:t>+</a:t>
            </a:r>
            <a:r>
              <a:rPr lang="en-US" altLang="zh-CN" sz="2800" b="1" baseline="-25000">
                <a:solidFill>
                  <a:srgbClr val="FFFF00"/>
                </a:solidFill>
              </a:rPr>
              <a:t> </a:t>
            </a:r>
            <a:r>
              <a:rPr lang="en-US" altLang="zh-CN" sz="2800" b="1">
                <a:solidFill>
                  <a:srgbClr val="FFFF00"/>
                </a:solidFill>
              </a:rPr>
              <a:t>2H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O = H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SO</a:t>
            </a:r>
            <a:r>
              <a:rPr lang="en-US" altLang="zh-CN" sz="2800" b="1" baseline="-25000">
                <a:solidFill>
                  <a:srgbClr val="FFFF00"/>
                </a:solidFill>
              </a:rPr>
              <a:t>4 </a:t>
            </a:r>
            <a:r>
              <a:rPr lang="en-US" altLang="zh-CN" sz="2800" b="1">
                <a:solidFill>
                  <a:srgbClr val="FFFF00"/>
                </a:solidFill>
              </a:rPr>
              <a:t>+ 2HCl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两种气体生成两种强酸，漂白失效）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239153" y="5301890"/>
            <a:ext cx="7919536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3300" b="1">
                <a:solidFill>
                  <a:srgbClr val="FFFF00"/>
                </a:solidFill>
              </a:rPr>
              <a:t>3.   </a:t>
            </a:r>
            <a:r>
              <a:rPr lang="zh-CN" altLang="en-US" sz="3300" b="1">
                <a:solidFill>
                  <a:srgbClr val="FFFF00"/>
                </a:solidFill>
              </a:rPr>
              <a:t>氧化性：</a:t>
            </a:r>
          </a:p>
          <a:p>
            <a:pPr algn="l" eaLnBrk="1" hangingPunct="1"/>
            <a:r>
              <a:rPr lang="zh-CN" altLang="en-US" sz="3300" b="1">
                <a:solidFill>
                  <a:schemeClr val="bg1"/>
                </a:solidFill>
              </a:rPr>
              <a:t>     </a:t>
            </a:r>
            <a:r>
              <a:rPr lang="en-US" altLang="zh-CN" sz="3300" b="1">
                <a:solidFill>
                  <a:schemeClr val="bg1"/>
                </a:solidFill>
              </a:rPr>
              <a:t>SO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en-US" altLang="zh-CN" sz="3300" b="1">
                <a:solidFill>
                  <a:schemeClr val="bg1"/>
                </a:solidFill>
              </a:rPr>
              <a:t> + 2 H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en-US" altLang="zh-CN" sz="3300" b="1">
                <a:solidFill>
                  <a:schemeClr val="bg1"/>
                </a:solidFill>
              </a:rPr>
              <a:t>S  =  3  S ↓ + 2 H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en-US" altLang="zh-CN" sz="3300" b="1">
                <a:solidFill>
                  <a:schemeClr val="bg1"/>
                </a:solidFill>
              </a:rPr>
              <a:t>O </a:t>
            </a:r>
            <a:endParaRPr lang="en-US" altLang="zh-CN" sz="3300">
              <a:solidFill>
                <a:schemeClr val="bg1"/>
              </a:solidFill>
            </a:endParaRPr>
          </a:p>
        </p:txBody>
      </p:sp>
      <p:pic>
        <p:nvPicPr>
          <p:cNvPr id="45071" name="Picture 15" descr="未标题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20" y="3213844"/>
            <a:ext cx="5422194" cy="24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2" name="Text Box 16"/>
          <p:cNvSpPr txBox="1">
            <a:spLocks noChangeArrowheads="1"/>
          </p:cNvSpPr>
          <p:nvPr/>
        </p:nvSpPr>
        <p:spPr bwMode="auto">
          <a:xfrm>
            <a:off x="0" y="549402"/>
            <a:ext cx="9447570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FF00"/>
                </a:solidFill>
              </a:rPr>
              <a:t>1. </a:t>
            </a:r>
            <a:r>
              <a:rPr lang="zh-CN" altLang="en-US" sz="2800" b="1" dirty="0">
                <a:solidFill>
                  <a:srgbClr val="FFFF00"/>
                </a:solidFill>
              </a:rPr>
              <a:t>具酸性氧化物 </a:t>
            </a:r>
            <a:r>
              <a:rPr lang="en-US" altLang="zh-CN" sz="2800" b="1" dirty="0">
                <a:solidFill>
                  <a:srgbClr val="FFFF00"/>
                </a:solidFill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</a:rPr>
              <a:t>酸酐</a:t>
            </a:r>
            <a:r>
              <a:rPr lang="en-US" altLang="zh-CN" sz="2800" b="1" dirty="0">
                <a:solidFill>
                  <a:srgbClr val="FFFF00"/>
                </a:solidFill>
              </a:rPr>
              <a:t>) </a:t>
            </a:r>
            <a:r>
              <a:rPr lang="zh-CN" altLang="en-US" sz="2800" b="1" dirty="0">
                <a:solidFill>
                  <a:srgbClr val="FFFF00"/>
                </a:solidFill>
              </a:rPr>
              <a:t>的通性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14787" y="0"/>
            <a:ext cx="5460288" cy="2073754"/>
            <a:chOff x="2736" y="397"/>
            <a:chExt cx="2580" cy="1306"/>
          </a:xfrm>
        </p:grpSpPr>
        <p:sp>
          <p:nvSpPr>
            <p:cNvPr id="21522" name="Text Box 18"/>
            <p:cNvSpPr txBox="1">
              <a:spLocks noChangeArrowheads="1"/>
            </p:cNvSpPr>
            <p:nvPr/>
          </p:nvSpPr>
          <p:spPr bwMode="auto">
            <a:xfrm>
              <a:off x="2736" y="397"/>
              <a:ext cx="2580" cy="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+H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O            H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3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 + </a:t>
              </a:r>
              <a:r>
                <a:rPr lang="en-US" altLang="zh-CN" sz="2800" b="1" dirty="0" err="1">
                  <a:solidFill>
                    <a:schemeClr val="bg1"/>
                  </a:solidFill>
                </a:rPr>
                <a:t>Ca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(OH)2 =  CaSO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3 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↓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 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+  H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O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 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 +  </a:t>
              </a:r>
              <a:r>
                <a:rPr lang="en-US" altLang="zh-CN" sz="2800" b="1" dirty="0" err="1">
                  <a:solidFill>
                    <a:schemeClr val="bg1"/>
                  </a:solidFill>
                </a:rPr>
                <a:t>CaO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 = CaSO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3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2CaSO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3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+O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2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 = 2CaSO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21523" name="Group 19"/>
            <p:cNvGrpSpPr>
              <a:grpSpLocks/>
            </p:cNvGrpSpPr>
            <p:nvPr/>
          </p:nvGrpSpPr>
          <p:grpSpPr bwMode="auto">
            <a:xfrm>
              <a:off x="3648" y="480"/>
              <a:ext cx="336" cy="96"/>
              <a:chOff x="3648" y="480"/>
              <a:chExt cx="336" cy="96"/>
            </a:xfrm>
          </p:grpSpPr>
          <p:sp>
            <p:nvSpPr>
              <p:cNvPr id="21524" name="Line 20"/>
              <p:cNvSpPr>
                <a:spLocks noChangeShapeType="1"/>
              </p:cNvSpPr>
              <p:nvPr/>
            </p:nvSpPr>
            <p:spPr bwMode="auto">
              <a:xfrm>
                <a:off x="3696" y="48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/>
              </a:p>
            </p:txBody>
          </p:sp>
          <p:sp>
            <p:nvSpPr>
              <p:cNvPr id="21525" name="Line 21"/>
              <p:cNvSpPr>
                <a:spLocks noChangeShapeType="1"/>
              </p:cNvSpPr>
              <p:nvPr/>
            </p:nvSpPr>
            <p:spPr bwMode="auto">
              <a:xfrm flipH="1">
                <a:off x="3648" y="5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668744" y="1090202"/>
            <a:ext cx="3794689" cy="720892"/>
            <a:chOff x="3742" y="572"/>
            <a:chExt cx="1793" cy="454"/>
          </a:xfrm>
        </p:grpSpPr>
        <p:sp>
          <p:nvSpPr>
            <p:cNvPr id="21518" name="AutoShape 25"/>
            <p:cNvSpPr>
              <a:spLocks noChangeArrowheads="1"/>
            </p:cNvSpPr>
            <p:nvPr/>
          </p:nvSpPr>
          <p:spPr bwMode="auto">
            <a:xfrm>
              <a:off x="3742" y="572"/>
              <a:ext cx="90" cy="91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19" name="AutoShape 26"/>
            <p:cNvSpPr>
              <a:spLocks noChangeArrowheads="1"/>
            </p:cNvSpPr>
            <p:nvPr/>
          </p:nvSpPr>
          <p:spPr bwMode="auto">
            <a:xfrm>
              <a:off x="3742" y="845"/>
              <a:ext cx="90" cy="91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0" name="AutoShape 27"/>
            <p:cNvSpPr>
              <a:spLocks/>
            </p:cNvSpPr>
            <p:nvPr/>
          </p:nvSpPr>
          <p:spPr bwMode="auto">
            <a:xfrm>
              <a:off x="4649" y="709"/>
              <a:ext cx="136" cy="317"/>
            </a:xfrm>
            <a:prstGeom prst="rightBrace">
              <a:avLst>
                <a:gd name="adj1" fmla="val 19424"/>
                <a:gd name="adj2" fmla="val 50000"/>
              </a:avLst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1" name="Text Box 28"/>
            <p:cNvSpPr txBox="1">
              <a:spLocks noChangeArrowheads="1"/>
            </p:cNvSpPr>
            <p:nvPr/>
          </p:nvSpPr>
          <p:spPr bwMode="auto">
            <a:xfrm>
              <a:off x="4863" y="708"/>
              <a:ext cx="672" cy="291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rgbClr val="FFFF00"/>
                  </a:solidFill>
                </a:rPr>
                <a:t>钙基固硫</a:t>
              </a:r>
            </a:p>
          </p:txBody>
        </p:sp>
      </p:grp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526982" y="4006190"/>
            <a:ext cx="8634876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</a:rPr>
              <a:t>SO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 + I</a:t>
            </a:r>
            <a:r>
              <a:rPr lang="en-US" altLang="zh-CN" sz="2800" b="1" baseline="-25000">
                <a:solidFill>
                  <a:srgbClr val="FFFF00"/>
                </a:solidFill>
              </a:rPr>
              <a:t>2 </a:t>
            </a:r>
            <a:r>
              <a:rPr lang="en-US" altLang="zh-CN" sz="2800" b="1">
                <a:solidFill>
                  <a:srgbClr val="FFFF00"/>
                </a:solidFill>
              </a:rPr>
              <a:t>+</a:t>
            </a:r>
            <a:r>
              <a:rPr lang="en-US" altLang="zh-CN" sz="2800" b="1" baseline="-25000">
                <a:solidFill>
                  <a:srgbClr val="FFFF00"/>
                </a:solidFill>
              </a:rPr>
              <a:t> </a:t>
            </a:r>
            <a:r>
              <a:rPr lang="en-US" altLang="zh-CN" sz="2800" b="1">
                <a:solidFill>
                  <a:srgbClr val="FFFF00"/>
                </a:solidFill>
              </a:rPr>
              <a:t>2H</a:t>
            </a:r>
            <a:r>
              <a:rPr lang="en-US" altLang="zh-CN" sz="2800" b="1" baseline="-25000">
                <a:solidFill>
                  <a:srgbClr val="FFFF00"/>
                </a:solidFill>
              </a:rPr>
              <a:t>2</a:t>
            </a:r>
            <a:r>
              <a:rPr lang="en-US" altLang="zh-CN" sz="2800" b="1">
                <a:solidFill>
                  <a:srgbClr val="FFFF00"/>
                </a:solidFill>
              </a:rPr>
              <a:t>O = 4H</a:t>
            </a:r>
            <a:r>
              <a:rPr lang="en-US" altLang="zh-CN" sz="2800" b="1" baseline="30000">
                <a:solidFill>
                  <a:srgbClr val="FFFF00"/>
                </a:solidFill>
              </a:rPr>
              <a:t>+ </a:t>
            </a:r>
            <a:r>
              <a:rPr lang="en-US" altLang="zh-CN" sz="2800" b="1">
                <a:solidFill>
                  <a:srgbClr val="FFFF00"/>
                </a:solidFill>
              </a:rPr>
              <a:t>+ SO</a:t>
            </a:r>
            <a:r>
              <a:rPr lang="en-US" altLang="zh-CN" sz="2800" b="1" baseline="-25000">
                <a:solidFill>
                  <a:srgbClr val="FFFF00"/>
                </a:solidFill>
              </a:rPr>
              <a:t>4</a:t>
            </a:r>
            <a:r>
              <a:rPr lang="en-US" altLang="zh-CN" sz="2800" b="1" baseline="30000">
                <a:solidFill>
                  <a:srgbClr val="FFFF00"/>
                </a:solidFill>
              </a:rPr>
              <a:t>2-</a:t>
            </a:r>
            <a:r>
              <a:rPr lang="en-US" altLang="zh-CN" sz="2800" b="1" baseline="-25000">
                <a:solidFill>
                  <a:srgbClr val="FFFF00"/>
                </a:solidFill>
              </a:rPr>
              <a:t>  </a:t>
            </a:r>
            <a:r>
              <a:rPr lang="en-US" altLang="zh-CN" sz="2800" b="1">
                <a:solidFill>
                  <a:srgbClr val="FFFF00"/>
                </a:solidFill>
              </a:rPr>
              <a:t>+  2I</a:t>
            </a:r>
            <a:r>
              <a:rPr lang="en-US" altLang="zh-CN" sz="2800" b="1" baseline="30000">
                <a:solidFill>
                  <a:srgbClr val="FFFF0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594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animBg="1" autoUpdateAnimBg="0"/>
      <p:bldP spid="45059" grpId="0"/>
      <p:bldP spid="45060" grpId="0" animBg="1"/>
      <p:bldP spid="45067" grpId="0" autoUpdateAnimBg="0"/>
      <p:bldP spid="45068" grpId="0" animBg="1" autoUpdateAnimBg="0"/>
      <p:bldP spid="45070" grpId="0" autoUpdateAnimBg="0"/>
      <p:bldP spid="45072" grpId="0" autoUpdateAnimBg="0"/>
      <p:bldP spid="450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4024" y="-8589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200000"/>
              </a:lnSpc>
            </a:pPr>
            <a:endParaRPr lang="en-US" altLang="zh-CN" sz="2800" kern="100" dirty="0" smtClean="0">
              <a:latin typeface="宋体"/>
              <a:ea typeface="华文细黑"/>
              <a:cs typeface="Times New Roman"/>
            </a:endParaRPr>
          </a:p>
          <a:p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酸性氧化物的通性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830729"/>
              </p:ext>
            </p:extLst>
          </p:nvPr>
        </p:nvGraphicFramePr>
        <p:xfrm>
          <a:off x="4089400" y="905768"/>
          <a:ext cx="8128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7" name="文档" r:id="rId3" imgW="8131972" imgH="2412657" progId="Word.Document.12">
                  <p:embed/>
                </p:oleObj>
              </mc:Choice>
              <mc:Fallback>
                <p:oleObj name="文档" r:id="rId3" imgW="8131972" imgH="2412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400" y="905768"/>
                        <a:ext cx="81280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536377"/>
              </p:ext>
            </p:extLst>
          </p:nvPr>
        </p:nvGraphicFramePr>
        <p:xfrm>
          <a:off x="6417146" y="875606"/>
          <a:ext cx="330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" name="文档" r:id="rId5" imgW="3309367" imgH="762147" progId="Word.Document.12">
                  <p:embed/>
                </p:oleObj>
              </mc:Choice>
              <mc:Fallback>
                <p:oleObj name="文档" r:id="rId5" imgW="3309367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146" y="875606"/>
                        <a:ext cx="3302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607288" y="1951534"/>
            <a:ext cx="4944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2NaOH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902507"/>
              </p:ext>
            </p:extLst>
          </p:nvPr>
        </p:nvGraphicFramePr>
        <p:xfrm>
          <a:off x="762000" y="4474468"/>
          <a:ext cx="10490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" name="文档" r:id="rId7" imgW="10492380" imgH="1531112" progId="Word.Document.12">
                  <p:embed/>
                </p:oleObj>
              </mc:Choice>
              <mc:Fallback>
                <p:oleObj name="文档" r:id="rId7" imgW="10492380" imgH="153111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" y="4474468"/>
                        <a:ext cx="10490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914441"/>
              </p:ext>
            </p:extLst>
          </p:nvPr>
        </p:nvGraphicFramePr>
        <p:xfrm>
          <a:off x="3011562" y="3917702"/>
          <a:ext cx="37338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" name="文档" r:id="rId9" imgW="3732889" imgH="1343790" progId="Word.Document.12">
                  <p:embed/>
                </p:oleObj>
              </mc:Choice>
              <mc:Fallback>
                <p:oleObj name="文档" r:id="rId9" imgW="3732889" imgH="13437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11562" y="3917702"/>
                        <a:ext cx="37338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97506" y="2643373"/>
            <a:ext cx="1079381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80165" y="4954662"/>
            <a:ext cx="5442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=2HCl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7506" y="5810753"/>
            <a:ext cx="10793813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液等有机色质褪色生成不稳定的化合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物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80165" y="590258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品红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967414" y="1125538"/>
            <a:ext cx="432048" cy="144016"/>
            <a:chOff x="7967414" y="1125538"/>
            <a:chExt cx="432048" cy="144016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7967414" y="1125538"/>
              <a:ext cx="4320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>
              <a:off x="7967414" y="1269554"/>
              <a:ext cx="4320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4943078" y="4509914"/>
            <a:ext cx="864096" cy="144016"/>
            <a:chOff x="7967414" y="1125538"/>
            <a:chExt cx="432048" cy="144016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7967414" y="1125538"/>
              <a:ext cx="4320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7967414" y="1269554"/>
              <a:ext cx="4320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2"/>
          <p:cNvSpPr>
            <a:spLocks noChangeShapeType="1"/>
          </p:cNvSpPr>
          <p:nvPr/>
        </p:nvSpPr>
        <p:spPr bwMode="auto">
          <a:xfrm>
            <a:off x="3680405" y="466674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2092232" y="1916557"/>
            <a:ext cx="1147964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b="1">
                <a:solidFill>
                  <a:srgbClr val="FF0000"/>
                </a:solidFill>
              </a:rPr>
              <a:t>检验水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3696048" y="2781944"/>
            <a:ext cx="1351546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b="1">
                <a:solidFill>
                  <a:srgbClr val="FF0000"/>
                </a:solidFill>
              </a:rPr>
              <a:t>检验</a:t>
            </a:r>
            <a:r>
              <a:rPr lang="en-US" altLang="zh-CN" b="1">
                <a:solidFill>
                  <a:srgbClr val="FF0000"/>
                </a:solidFill>
              </a:rPr>
              <a:t>SO</a:t>
            </a:r>
            <a:r>
              <a:rPr lang="en-US" altLang="zh-CN" b="1" baseline="-25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518260" y="2781944"/>
            <a:ext cx="1351546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b="1">
                <a:solidFill>
                  <a:srgbClr val="FF0000"/>
                </a:solidFill>
              </a:rPr>
              <a:t>除去</a:t>
            </a:r>
            <a:r>
              <a:rPr lang="en-US" altLang="zh-CN" b="1">
                <a:solidFill>
                  <a:srgbClr val="FF0000"/>
                </a:solidFill>
              </a:rPr>
              <a:t>SO</a:t>
            </a:r>
            <a:r>
              <a:rPr lang="en-US" altLang="zh-CN" b="1" baseline="-25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8512451" y="765352"/>
            <a:ext cx="1402842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b="1">
                <a:solidFill>
                  <a:srgbClr val="08080C"/>
                </a:solidFill>
              </a:rPr>
              <a:t>检验</a:t>
            </a:r>
            <a:r>
              <a:rPr lang="en-US" altLang="zh-CN" b="1">
                <a:solidFill>
                  <a:srgbClr val="08080C"/>
                </a:solidFill>
              </a:rPr>
              <a:t>CO</a:t>
            </a:r>
            <a:r>
              <a:rPr lang="en-US" altLang="zh-CN" b="1" baseline="-25000">
                <a:solidFill>
                  <a:srgbClr val="08080C"/>
                </a:solidFill>
              </a:rPr>
              <a:t>2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6670865" y="2637449"/>
            <a:ext cx="2014804" cy="8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00FF"/>
                </a:solidFill>
              </a:rPr>
              <a:t>检验</a:t>
            </a:r>
            <a:r>
              <a:rPr lang="en-US" altLang="zh-CN" b="1">
                <a:solidFill>
                  <a:srgbClr val="0000FF"/>
                </a:solidFill>
              </a:rPr>
              <a:t>SO</a:t>
            </a:r>
            <a:r>
              <a:rPr lang="en-US" altLang="zh-CN" b="1" baseline="-25000">
                <a:solidFill>
                  <a:srgbClr val="0000FF"/>
                </a:solidFill>
              </a:rPr>
              <a:t>2</a:t>
            </a:r>
          </a:p>
          <a:p>
            <a:pPr algn="l" eaLnBrk="1" hangingPunct="1"/>
            <a:r>
              <a:rPr lang="zh-CN" altLang="en-US" b="1">
                <a:solidFill>
                  <a:srgbClr val="0000FF"/>
                </a:solidFill>
              </a:rPr>
              <a:t>是否除尽</a:t>
            </a:r>
          </a:p>
        </p:txBody>
      </p:sp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1502638" y="477949"/>
            <a:ext cx="21989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662431" y="4435707"/>
            <a:ext cx="9752330" cy="790759"/>
            <a:chOff x="340" y="3358"/>
            <a:chExt cx="4608" cy="498"/>
          </a:xfrm>
        </p:grpSpPr>
        <p:grpSp>
          <p:nvGrpSpPr>
            <p:cNvPr id="1098" name="Group 9"/>
            <p:cNvGrpSpPr>
              <a:grpSpLocks/>
            </p:cNvGrpSpPr>
            <p:nvPr/>
          </p:nvGrpSpPr>
          <p:grpSpPr bwMode="auto">
            <a:xfrm>
              <a:off x="340" y="3430"/>
              <a:ext cx="4608" cy="426"/>
              <a:chOff x="1056" y="144"/>
              <a:chExt cx="3600" cy="426"/>
            </a:xfrm>
          </p:grpSpPr>
          <p:sp>
            <p:nvSpPr>
              <p:cNvPr id="67594" name="Rectangle 10"/>
              <p:cNvSpPr>
                <a:spLocks noChangeArrowheads="1"/>
              </p:cNvSpPr>
              <p:nvPr/>
            </p:nvSpPr>
            <p:spPr bwMode="auto">
              <a:xfrm>
                <a:off x="1200" y="144"/>
                <a:ext cx="3456" cy="384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50000">
                    <a:schemeClr val="bg1"/>
                  </a:gs>
                  <a:gs pos="100000">
                    <a:srgbClr val="CCCCFF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01" name="Text Box 11"/>
              <p:cNvSpPr txBox="1">
                <a:spLocks noChangeArrowheads="1"/>
              </p:cNvSpPr>
              <p:nvPr/>
            </p:nvSpPr>
            <p:spPr bwMode="auto">
              <a:xfrm>
                <a:off x="1056" y="192"/>
                <a:ext cx="3216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     C+2H</a:t>
                </a:r>
                <a:r>
                  <a:rPr lang="en-US" altLang="zh-CN" sz="3300" b="1" baseline="-25000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2</a:t>
                </a: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SO</a:t>
                </a:r>
                <a:r>
                  <a:rPr lang="en-US" altLang="zh-CN" sz="3300" b="1" baseline="-25000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4</a:t>
                </a: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(</a:t>
                </a:r>
                <a:r>
                  <a:rPr lang="zh-CN" altLang="en-US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浓）</a:t>
                </a: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=  CO</a:t>
                </a:r>
                <a:r>
                  <a:rPr lang="en-US" altLang="zh-CN" sz="3300" b="1" baseline="-25000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2</a:t>
                </a: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↑+SO</a:t>
                </a:r>
                <a:r>
                  <a:rPr lang="en-US" altLang="zh-CN" sz="3300" b="1" baseline="-25000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2</a:t>
                </a: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↑+2H</a:t>
                </a:r>
                <a:r>
                  <a:rPr lang="en-US" altLang="zh-CN" sz="3300" b="1" baseline="-25000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2</a:t>
                </a:r>
                <a:r>
                  <a:rPr lang="en-US" altLang="zh-CN" sz="3300" b="1" dirty="0">
                    <a:solidFill>
                      <a:srgbClr val="0000FF"/>
                    </a:solidFill>
                    <a:latin typeface="方正楷体简体" pitchFamily="2" charset="-122"/>
                    <a:ea typeface="方正楷体简体" pitchFamily="2" charset="-122"/>
                  </a:rPr>
                  <a:t>O</a:t>
                </a:r>
              </a:p>
            </p:txBody>
          </p:sp>
        </p:grpSp>
        <p:sp>
          <p:nvSpPr>
            <p:cNvPr id="1099" name="AutoShape 12"/>
            <p:cNvSpPr>
              <a:spLocks noChangeArrowheads="1"/>
            </p:cNvSpPr>
            <p:nvPr/>
          </p:nvSpPr>
          <p:spPr bwMode="auto">
            <a:xfrm>
              <a:off x="2038" y="3358"/>
              <a:ext cx="240" cy="24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040" name="Group 13"/>
          <p:cNvGrpSpPr>
            <a:grpSpLocks/>
          </p:cNvGrpSpPr>
          <p:nvPr/>
        </p:nvGrpSpPr>
        <p:grpSpPr bwMode="auto">
          <a:xfrm>
            <a:off x="1" y="692311"/>
            <a:ext cx="9934340" cy="2232542"/>
            <a:chOff x="0" y="436"/>
            <a:chExt cx="4694" cy="1406"/>
          </a:xfrm>
        </p:grpSpPr>
        <p:grpSp>
          <p:nvGrpSpPr>
            <p:cNvPr id="1053" name="Group 14"/>
            <p:cNvGrpSpPr>
              <a:grpSpLocks/>
            </p:cNvGrpSpPr>
            <p:nvPr/>
          </p:nvGrpSpPr>
          <p:grpSpPr bwMode="auto">
            <a:xfrm>
              <a:off x="703" y="436"/>
              <a:ext cx="1043" cy="809"/>
              <a:chOff x="768" y="2448"/>
              <a:chExt cx="1680" cy="947"/>
            </a:xfrm>
          </p:grpSpPr>
          <p:grpSp>
            <p:nvGrpSpPr>
              <p:cNvPr id="1089" name="Group 15"/>
              <p:cNvGrpSpPr>
                <a:grpSpLocks/>
              </p:cNvGrpSpPr>
              <p:nvPr/>
            </p:nvGrpSpPr>
            <p:grpSpPr bwMode="auto">
              <a:xfrm>
                <a:off x="768" y="2448"/>
                <a:ext cx="1680" cy="947"/>
                <a:chOff x="768" y="2448"/>
                <a:chExt cx="1680" cy="947"/>
              </a:xfrm>
            </p:grpSpPr>
            <p:grpSp>
              <p:nvGrpSpPr>
                <p:cNvPr id="1091" name="Group 16"/>
                <p:cNvGrpSpPr>
                  <a:grpSpLocks/>
                </p:cNvGrpSpPr>
                <p:nvPr/>
              </p:nvGrpSpPr>
              <p:grpSpPr bwMode="auto">
                <a:xfrm>
                  <a:off x="768" y="2448"/>
                  <a:ext cx="1680" cy="947"/>
                  <a:chOff x="816" y="3072"/>
                  <a:chExt cx="1776" cy="1046"/>
                </a:xfrm>
              </p:grpSpPr>
              <p:grpSp>
                <p:nvGrpSpPr>
                  <p:cNvPr id="1095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1008" y="3072"/>
                    <a:ext cx="1008" cy="816"/>
                    <a:chOff x="1968" y="3312"/>
                    <a:chExt cx="1008" cy="816"/>
                  </a:xfrm>
                </p:grpSpPr>
                <p:graphicFrame>
                  <p:nvGraphicFramePr>
                    <p:cNvPr id="1031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1968" y="3312"/>
                    <a:ext cx="1008" cy="81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98138" name="Photo Editor 照片" r:id="rId3" imgW="838095" imgH="619211" progId="MSPhotoEd.3">
                            <p:embed/>
                          </p:oleObj>
                        </mc:Choice>
                        <mc:Fallback>
                          <p:oleObj name="Photo Editor 照片" r:id="rId3" imgW="838095" imgH="619211" progId="MSPhotoEd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968" y="3312"/>
                                  <a:ext cx="1008" cy="816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  <a:effectLst/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97" name="Oval 19" descr="新闻纸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208" y="3612"/>
                      <a:ext cx="365" cy="365"/>
                    </a:xfrm>
                    <a:prstGeom prst="ellipse">
                      <a:avLst/>
                    </a:prstGeom>
                    <a:blipFill dpi="0" rotWithShape="0">
                      <a:blip r:embed="rId5"/>
                      <a:srcRect/>
                      <a:tile tx="0" ty="0" sx="100000" sy="100000" flip="none" algn="tl"/>
                    </a:blip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</p:grpSp>
              <p:sp>
                <p:nvSpPr>
                  <p:cNvPr id="109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6" y="3742"/>
                    <a:ext cx="1776" cy="3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l" eaLnBrk="1" hangingPunct="1">
                      <a:spcBef>
                        <a:spcPct val="50000"/>
                      </a:spcBef>
                    </a:pPr>
                    <a:r>
                      <a:rPr lang="zh-CN" altLang="en-US" b="1">
                        <a:latin typeface="宋体" pitchFamily="2" charset="-122"/>
                      </a:rPr>
                      <a:t>无水硫酸铜</a:t>
                    </a:r>
                  </a:p>
                </p:txBody>
              </p:sp>
            </p:grpSp>
            <p:grpSp>
              <p:nvGrpSpPr>
                <p:cNvPr id="1092" name="Group 21"/>
                <p:cNvGrpSpPr>
                  <a:grpSpLocks/>
                </p:cNvGrpSpPr>
                <p:nvPr/>
              </p:nvGrpSpPr>
              <p:grpSpPr bwMode="auto">
                <a:xfrm>
                  <a:off x="813" y="2884"/>
                  <a:ext cx="318" cy="28"/>
                  <a:chOff x="813" y="2884"/>
                  <a:chExt cx="318" cy="28"/>
                </a:xfrm>
              </p:grpSpPr>
              <p:sp>
                <p:nvSpPr>
                  <p:cNvPr id="1093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813" y="2884"/>
                    <a:ext cx="318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4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813" y="2912"/>
                    <a:ext cx="318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090" name="Rectangle 24"/>
              <p:cNvSpPr>
                <a:spLocks noChangeArrowheads="1"/>
              </p:cNvSpPr>
              <p:nvPr/>
            </p:nvSpPr>
            <p:spPr bwMode="auto">
              <a:xfrm>
                <a:off x="995" y="2829"/>
                <a:ext cx="91" cy="120"/>
              </a:xfrm>
              <a:prstGeom prst="rect">
                <a:avLst/>
              </a:prstGeom>
              <a:solidFill>
                <a:schemeClr val="tx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1054" name="Group 25"/>
            <p:cNvGrpSpPr>
              <a:grpSpLocks/>
            </p:cNvGrpSpPr>
            <p:nvPr/>
          </p:nvGrpSpPr>
          <p:grpSpPr bwMode="auto">
            <a:xfrm>
              <a:off x="0" y="663"/>
              <a:ext cx="4694" cy="1179"/>
              <a:chOff x="0" y="663"/>
              <a:chExt cx="4694" cy="1179"/>
            </a:xfrm>
          </p:grpSpPr>
          <p:grpSp>
            <p:nvGrpSpPr>
              <p:cNvPr id="1055" name="Group 26"/>
              <p:cNvGrpSpPr>
                <a:grpSpLocks/>
              </p:cNvGrpSpPr>
              <p:nvPr/>
            </p:nvGrpSpPr>
            <p:grpSpPr bwMode="auto">
              <a:xfrm>
                <a:off x="0" y="663"/>
                <a:ext cx="726" cy="1179"/>
                <a:chOff x="288" y="240"/>
                <a:chExt cx="1166" cy="1776"/>
              </a:xfrm>
            </p:grpSpPr>
            <p:graphicFrame>
              <p:nvGraphicFramePr>
                <p:cNvPr id="1030" name="Object 27"/>
                <p:cNvGraphicFramePr>
                  <a:graphicFrameLocks noChangeAspect="1"/>
                </p:cNvGraphicFramePr>
                <p:nvPr/>
              </p:nvGraphicFramePr>
              <p:xfrm>
                <a:off x="288" y="240"/>
                <a:ext cx="1166" cy="17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8139" name="位图图像" r:id="rId6" imgW="1486107" imgH="2266667" progId="Paint.Picture">
                        <p:embed/>
                      </p:oleObj>
                    </mc:Choice>
                    <mc:Fallback>
                      <p:oleObj name="位图图像" r:id="rId6" imgW="1486107" imgH="2266667" progId="Paint.Picture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8" y="240"/>
                              <a:ext cx="1166" cy="177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086" name="Group 28"/>
                <p:cNvGrpSpPr>
                  <a:grpSpLocks/>
                </p:cNvGrpSpPr>
                <p:nvPr/>
              </p:nvGrpSpPr>
              <p:grpSpPr bwMode="auto">
                <a:xfrm>
                  <a:off x="864" y="491"/>
                  <a:ext cx="336" cy="19"/>
                  <a:chOff x="864" y="491"/>
                  <a:chExt cx="336" cy="19"/>
                </a:xfrm>
              </p:grpSpPr>
              <p:sp>
                <p:nvSpPr>
                  <p:cNvPr id="1087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491"/>
                    <a:ext cx="3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8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510"/>
                    <a:ext cx="3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56" name="Group 31"/>
              <p:cNvGrpSpPr>
                <a:grpSpLocks/>
              </p:cNvGrpSpPr>
              <p:nvPr/>
            </p:nvGrpSpPr>
            <p:grpSpPr bwMode="auto">
              <a:xfrm>
                <a:off x="2472" y="799"/>
                <a:ext cx="1361" cy="914"/>
                <a:chOff x="3024" y="1488"/>
                <a:chExt cx="1536" cy="1295"/>
              </a:xfrm>
            </p:grpSpPr>
            <p:grpSp>
              <p:nvGrpSpPr>
                <p:cNvPr id="1078" name="Group 32"/>
                <p:cNvGrpSpPr>
                  <a:grpSpLocks/>
                </p:cNvGrpSpPr>
                <p:nvPr/>
              </p:nvGrpSpPr>
              <p:grpSpPr bwMode="auto">
                <a:xfrm>
                  <a:off x="3792" y="1488"/>
                  <a:ext cx="768" cy="1295"/>
                  <a:chOff x="288" y="288"/>
                  <a:chExt cx="912" cy="1295"/>
                </a:xfrm>
              </p:grpSpPr>
              <p:grpSp>
                <p:nvGrpSpPr>
                  <p:cNvPr id="1083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288" y="288"/>
                    <a:ext cx="695" cy="912"/>
                    <a:chOff x="288" y="288"/>
                    <a:chExt cx="695" cy="912"/>
                  </a:xfrm>
                </p:grpSpPr>
                <p:graphicFrame>
                  <p:nvGraphicFramePr>
                    <p:cNvPr id="1029" name="Object 3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288" y="288"/>
                    <a:ext cx="695" cy="91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98140" r:id="rId8" imgW="792381" imgH="1249524" progId="">
                            <p:embed/>
                          </p:oleObj>
                        </mc:Choice>
                        <mc:Fallback>
                          <p:oleObj r:id="rId8" imgW="792381" imgH="1249524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9">
                                  <a:lum bright="-94000" contrast="100000"/>
                                  <a:grayscl/>
                                  <a:biLevel thresh="50000"/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8" y="288"/>
                                  <a:ext cx="695" cy="91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85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" y="890"/>
                      <a:ext cx="432" cy="288"/>
                    </a:xfrm>
                    <a:prstGeom prst="rect">
                      <a:avLst/>
                    </a:prstGeom>
                    <a:solidFill>
                      <a:srgbClr val="FF0000">
                        <a:alpha val="50195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</p:grpSp>
              <p:sp>
                <p:nvSpPr>
                  <p:cNvPr id="1084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5" y="1171"/>
                    <a:ext cx="865" cy="4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algn="l" eaLnBrk="1" hangingPunct="1">
                      <a:spcBef>
                        <a:spcPct val="50000"/>
                      </a:spcBef>
                    </a:pPr>
                    <a:r>
                      <a:rPr lang="zh-CN" altLang="en-US" b="1"/>
                      <a:t>品红</a:t>
                    </a:r>
                  </a:p>
                </p:txBody>
              </p:sp>
            </p:grpSp>
            <p:grpSp>
              <p:nvGrpSpPr>
                <p:cNvPr id="1079" name="Group 37"/>
                <p:cNvGrpSpPr>
                  <a:grpSpLocks/>
                </p:cNvGrpSpPr>
                <p:nvPr/>
              </p:nvGrpSpPr>
              <p:grpSpPr bwMode="auto">
                <a:xfrm>
                  <a:off x="3024" y="1488"/>
                  <a:ext cx="768" cy="1271"/>
                  <a:chOff x="4080" y="480"/>
                  <a:chExt cx="768" cy="1271"/>
                </a:xfrm>
              </p:grpSpPr>
              <p:grpSp>
                <p:nvGrpSpPr>
                  <p:cNvPr id="1080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4080" y="480"/>
                    <a:ext cx="768" cy="1271"/>
                    <a:chOff x="4080" y="480"/>
                    <a:chExt cx="768" cy="1271"/>
                  </a:xfrm>
                </p:grpSpPr>
                <p:graphicFrame>
                  <p:nvGraphicFramePr>
                    <p:cNvPr id="1028" name="Object 3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21" y="480"/>
                    <a:ext cx="599" cy="91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98141" r:id="rId10" imgW="792381" imgH="1249524" progId="">
                            <p:embed/>
                          </p:oleObj>
                        </mc:Choice>
                        <mc:Fallback>
                          <p:oleObj r:id="rId10" imgW="792381" imgH="1249524" progId="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9">
                                  <a:lum bright="-94000" contrast="100000"/>
                                  <a:grayscl/>
                                  <a:biLevel thresh="50000"/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121" y="480"/>
                                  <a:ext cx="599" cy="91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1082" name="Text Box 4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80" y="1343"/>
                      <a:ext cx="768" cy="4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algn="l" eaLnBrk="1" hangingPunct="1">
                        <a:spcBef>
                          <a:spcPct val="50000"/>
                        </a:spcBef>
                      </a:pPr>
                      <a:r>
                        <a:rPr lang="en-US" altLang="zh-CN" b="1">
                          <a:latin typeface="宋体" pitchFamily="2" charset="-122"/>
                        </a:rPr>
                        <a:t> KMnO</a:t>
                      </a:r>
                      <a:r>
                        <a:rPr lang="en-US" altLang="zh-CN" b="1" baseline="-25000">
                          <a:latin typeface="宋体" pitchFamily="2" charset="-122"/>
                        </a:rPr>
                        <a:t>4</a:t>
                      </a:r>
                      <a:endParaRPr lang="en-US" altLang="zh-CN" b="1">
                        <a:latin typeface="宋体" pitchFamily="2" charset="-122"/>
                      </a:endParaRPr>
                    </a:p>
                  </p:txBody>
                </p:sp>
              </p:grpSp>
              <p:sp>
                <p:nvSpPr>
                  <p:cNvPr id="108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4276" y="1080"/>
                    <a:ext cx="372" cy="288"/>
                  </a:xfrm>
                  <a:prstGeom prst="rect">
                    <a:avLst/>
                  </a:prstGeom>
                  <a:solidFill>
                    <a:srgbClr val="CC00CC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grpSp>
            <p:nvGrpSpPr>
              <p:cNvPr id="1057" name="Group 42"/>
              <p:cNvGrpSpPr>
                <a:grpSpLocks/>
              </p:cNvGrpSpPr>
              <p:nvPr/>
            </p:nvGrpSpPr>
            <p:grpSpPr bwMode="auto">
              <a:xfrm>
                <a:off x="3878" y="799"/>
                <a:ext cx="816" cy="897"/>
                <a:chOff x="4272" y="2304"/>
                <a:chExt cx="816" cy="1278"/>
              </a:xfrm>
            </p:grpSpPr>
            <p:graphicFrame>
              <p:nvGraphicFramePr>
                <p:cNvPr id="1027" name="Object 43"/>
                <p:cNvGraphicFramePr>
                  <a:graphicFrameLocks noChangeAspect="1"/>
                </p:cNvGraphicFramePr>
                <p:nvPr/>
              </p:nvGraphicFramePr>
              <p:xfrm>
                <a:off x="4288" y="2304"/>
                <a:ext cx="556" cy="9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8142" r:id="rId11" imgW="792381" imgH="1249524" progId="">
                        <p:embed/>
                      </p:oleObj>
                    </mc:Choice>
                    <mc:Fallback>
                      <p:oleObj r:id="rId11" imgW="792381" imgH="1249524" progId="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lum bright="-94000" contrast="100000"/>
                              <a:grayscl/>
                              <a:biLevel thresh="50000"/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88" y="2304"/>
                              <a:ext cx="556" cy="9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7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272" y="3168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lang="zh-CN" altLang="en-US" b="1">
                      <a:latin typeface="宋体" pitchFamily="2" charset="-122"/>
                    </a:rPr>
                    <a:t>石灰水</a:t>
                  </a:r>
                </a:p>
              </p:txBody>
            </p:sp>
          </p:grpSp>
          <p:grpSp>
            <p:nvGrpSpPr>
              <p:cNvPr id="1058" name="Group 45"/>
              <p:cNvGrpSpPr>
                <a:grpSpLocks/>
              </p:cNvGrpSpPr>
              <p:nvPr/>
            </p:nvGrpSpPr>
            <p:grpSpPr bwMode="auto">
              <a:xfrm>
                <a:off x="1746" y="799"/>
                <a:ext cx="635" cy="906"/>
                <a:chOff x="288" y="288"/>
                <a:chExt cx="912" cy="1300"/>
              </a:xfrm>
            </p:grpSpPr>
            <p:grpSp>
              <p:nvGrpSpPr>
                <p:cNvPr id="1074" name="Group 46"/>
                <p:cNvGrpSpPr>
                  <a:grpSpLocks/>
                </p:cNvGrpSpPr>
                <p:nvPr/>
              </p:nvGrpSpPr>
              <p:grpSpPr bwMode="auto">
                <a:xfrm>
                  <a:off x="288" y="288"/>
                  <a:ext cx="695" cy="912"/>
                  <a:chOff x="288" y="288"/>
                  <a:chExt cx="695" cy="912"/>
                </a:xfrm>
              </p:grpSpPr>
              <p:graphicFrame>
                <p:nvGraphicFramePr>
                  <p:cNvPr id="1026" name="Object 47"/>
                  <p:cNvGraphicFramePr>
                    <a:graphicFrameLocks noChangeAspect="1"/>
                  </p:cNvGraphicFramePr>
                  <p:nvPr/>
                </p:nvGraphicFramePr>
                <p:xfrm>
                  <a:off x="288" y="288"/>
                  <a:ext cx="695" cy="9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98143" r:id="rId12" imgW="792381" imgH="1249524" progId="">
                          <p:embed/>
                        </p:oleObj>
                      </mc:Choice>
                      <mc:Fallback>
                        <p:oleObj r:id="rId12" imgW="792381" imgH="1249524" progId="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lum bright="-94000" contrast="100000"/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8" y="288"/>
                                <a:ext cx="695" cy="9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076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467" y="890"/>
                    <a:ext cx="432" cy="288"/>
                  </a:xfrm>
                  <a:prstGeom prst="rect">
                    <a:avLst/>
                  </a:prstGeom>
                  <a:solidFill>
                    <a:srgbClr val="FF0000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sp>
              <p:nvSpPr>
                <p:cNvPr id="107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35" y="1171"/>
                  <a:ext cx="865" cy="4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lang="zh-CN" altLang="en-US" b="1"/>
                    <a:t>品红</a:t>
                  </a:r>
                </a:p>
              </p:txBody>
            </p:sp>
          </p:grpSp>
          <p:grpSp>
            <p:nvGrpSpPr>
              <p:cNvPr id="1059" name="Group 50"/>
              <p:cNvGrpSpPr>
                <a:grpSpLocks/>
              </p:cNvGrpSpPr>
              <p:nvPr/>
            </p:nvGrpSpPr>
            <p:grpSpPr bwMode="auto">
              <a:xfrm>
                <a:off x="2880" y="799"/>
                <a:ext cx="408" cy="46"/>
                <a:chOff x="1383" y="799"/>
                <a:chExt cx="408" cy="46"/>
              </a:xfrm>
            </p:grpSpPr>
            <p:sp>
              <p:nvSpPr>
                <p:cNvPr id="1072" name="Line 51"/>
                <p:cNvSpPr>
                  <a:spLocks noChangeShapeType="1"/>
                </p:cNvSpPr>
                <p:nvPr/>
              </p:nvSpPr>
              <p:spPr bwMode="auto">
                <a:xfrm>
                  <a:off x="1383" y="799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3" name="Line 52"/>
                <p:cNvSpPr>
                  <a:spLocks noChangeShapeType="1"/>
                </p:cNvSpPr>
                <p:nvPr/>
              </p:nvSpPr>
              <p:spPr bwMode="auto">
                <a:xfrm>
                  <a:off x="1383" y="845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0" name="Group 53"/>
              <p:cNvGrpSpPr>
                <a:grpSpLocks/>
              </p:cNvGrpSpPr>
              <p:nvPr/>
            </p:nvGrpSpPr>
            <p:grpSpPr bwMode="auto">
              <a:xfrm>
                <a:off x="2109" y="799"/>
                <a:ext cx="408" cy="46"/>
                <a:chOff x="1383" y="799"/>
                <a:chExt cx="408" cy="46"/>
              </a:xfrm>
            </p:grpSpPr>
            <p:sp>
              <p:nvSpPr>
                <p:cNvPr id="1070" name="Line 54"/>
                <p:cNvSpPr>
                  <a:spLocks noChangeShapeType="1"/>
                </p:cNvSpPr>
                <p:nvPr/>
              </p:nvSpPr>
              <p:spPr bwMode="auto">
                <a:xfrm>
                  <a:off x="1383" y="799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1" name="Line 55"/>
                <p:cNvSpPr>
                  <a:spLocks noChangeShapeType="1"/>
                </p:cNvSpPr>
                <p:nvPr/>
              </p:nvSpPr>
              <p:spPr bwMode="auto">
                <a:xfrm>
                  <a:off x="1383" y="845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1" name="Group 56"/>
              <p:cNvGrpSpPr>
                <a:grpSpLocks/>
              </p:cNvGrpSpPr>
              <p:nvPr/>
            </p:nvGrpSpPr>
            <p:grpSpPr bwMode="auto">
              <a:xfrm>
                <a:off x="1338" y="799"/>
                <a:ext cx="408" cy="46"/>
                <a:chOff x="1383" y="799"/>
                <a:chExt cx="408" cy="46"/>
              </a:xfrm>
            </p:grpSpPr>
            <p:sp>
              <p:nvSpPr>
                <p:cNvPr id="1068" name="Line 57"/>
                <p:cNvSpPr>
                  <a:spLocks noChangeShapeType="1"/>
                </p:cNvSpPr>
                <p:nvPr/>
              </p:nvSpPr>
              <p:spPr bwMode="auto">
                <a:xfrm>
                  <a:off x="1383" y="799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9" name="Line 58"/>
                <p:cNvSpPr>
                  <a:spLocks noChangeShapeType="1"/>
                </p:cNvSpPr>
                <p:nvPr/>
              </p:nvSpPr>
              <p:spPr bwMode="auto">
                <a:xfrm>
                  <a:off x="1383" y="845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2" name="Group 59"/>
              <p:cNvGrpSpPr>
                <a:grpSpLocks/>
              </p:cNvGrpSpPr>
              <p:nvPr/>
            </p:nvGrpSpPr>
            <p:grpSpPr bwMode="auto">
              <a:xfrm>
                <a:off x="3651" y="799"/>
                <a:ext cx="408" cy="46"/>
                <a:chOff x="1383" y="799"/>
                <a:chExt cx="408" cy="46"/>
              </a:xfrm>
            </p:grpSpPr>
            <p:sp>
              <p:nvSpPr>
                <p:cNvPr id="1066" name="Line 60"/>
                <p:cNvSpPr>
                  <a:spLocks noChangeShapeType="1"/>
                </p:cNvSpPr>
                <p:nvPr/>
              </p:nvSpPr>
              <p:spPr bwMode="auto">
                <a:xfrm>
                  <a:off x="1383" y="799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7" name="Line 61"/>
                <p:cNvSpPr>
                  <a:spLocks noChangeShapeType="1"/>
                </p:cNvSpPr>
                <p:nvPr/>
              </p:nvSpPr>
              <p:spPr bwMode="auto">
                <a:xfrm>
                  <a:off x="1383" y="845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3" name="Group 62"/>
              <p:cNvGrpSpPr>
                <a:grpSpLocks/>
              </p:cNvGrpSpPr>
              <p:nvPr/>
            </p:nvGrpSpPr>
            <p:grpSpPr bwMode="auto">
              <a:xfrm>
                <a:off x="385" y="799"/>
                <a:ext cx="408" cy="46"/>
                <a:chOff x="1383" y="799"/>
                <a:chExt cx="408" cy="46"/>
              </a:xfrm>
            </p:grpSpPr>
            <p:sp>
              <p:nvSpPr>
                <p:cNvPr id="1064" name="Line 63"/>
                <p:cNvSpPr>
                  <a:spLocks noChangeShapeType="1"/>
                </p:cNvSpPr>
                <p:nvPr/>
              </p:nvSpPr>
              <p:spPr bwMode="auto">
                <a:xfrm>
                  <a:off x="1383" y="799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5" name="Line 64"/>
                <p:cNvSpPr>
                  <a:spLocks noChangeShapeType="1"/>
                </p:cNvSpPr>
                <p:nvPr/>
              </p:nvSpPr>
              <p:spPr bwMode="auto">
                <a:xfrm>
                  <a:off x="1383" y="845"/>
                  <a:ext cx="4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649" name="Rectangle 65"/>
          <p:cNvSpPr>
            <a:spLocks noChangeArrowheads="1"/>
          </p:cNvSpPr>
          <p:nvPr/>
        </p:nvSpPr>
        <p:spPr bwMode="auto">
          <a:xfrm>
            <a:off x="3983048" y="1845102"/>
            <a:ext cx="575658" cy="431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650" name="Rectangle 66"/>
          <p:cNvSpPr>
            <a:spLocks noChangeArrowheads="1"/>
          </p:cNvSpPr>
          <p:nvPr/>
        </p:nvSpPr>
        <p:spPr bwMode="auto">
          <a:xfrm>
            <a:off x="5614787" y="1845102"/>
            <a:ext cx="673012" cy="431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651" name="Rectangle 67" descr="新闻纸"/>
          <p:cNvSpPr>
            <a:spLocks noChangeArrowheads="1"/>
          </p:cNvSpPr>
          <p:nvPr/>
        </p:nvSpPr>
        <p:spPr bwMode="auto">
          <a:xfrm>
            <a:off x="8495195" y="1916557"/>
            <a:ext cx="768251" cy="360445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652" name="Oval 68" descr="斜纹布"/>
          <p:cNvSpPr>
            <a:spLocks noChangeArrowheads="1"/>
          </p:cNvSpPr>
          <p:nvPr/>
        </p:nvSpPr>
        <p:spPr bwMode="auto">
          <a:xfrm>
            <a:off x="2063483" y="1125799"/>
            <a:ext cx="383066" cy="358858"/>
          </a:xfrm>
          <a:prstGeom prst="ellipse">
            <a:avLst/>
          </a:prstGeom>
          <a:blipFill dpi="0" rotWithShape="1">
            <a:blip r:embed="rId1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5" name="Rectangle 69"/>
          <p:cNvSpPr>
            <a:spLocks noChangeArrowheads="1"/>
          </p:cNvSpPr>
          <p:nvPr/>
        </p:nvSpPr>
        <p:spPr bwMode="auto">
          <a:xfrm>
            <a:off x="912165" y="1"/>
            <a:ext cx="9599950" cy="971687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solidFill>
                  <a:srgbClr val="FFFF00"/>
                </a:solidFill>
              </a:rPr>
              <a:t>设计一实验，证明浓硫酸与碳反应的生成物含有</a:t>
            </a:r>
          </a:p>
          <a:p>
            <a:pPr algn="l" eaLnBrk="1" hangingPunct="1"/>
            <a:r>
              <a:rPr lang="zh-CN" altLang="en-US" sz="2800" b="1" dirty="0">
                <a:solidFill>
                  <a:srgbClr val="FFFF00"/>
                </a:solidFill>
              </a:rPr>
              <a:t>                  二氧化硫、二氧化碳 和 水。</a:t>
            </a:r>
          </a:p>
        </p:txBody>
      </p:sp>
      <p:sp>
        <p:nvSpPr>
          <p:cNvPr id="67656" name="Text Box 72"/>
          <p:cNvSpPr txBox="1">
            <a:spLocks noChangeArrowheads="1"/>
          </p:cNvSpPr>
          <p:nvPr/>
        </p:nvSpPr>
        <p:spPr bwMode="auto">
          <a:xfrm>
            <a:off x="7056048" y="3934736"/>
            <a:ext cx="316823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</a:rPr>
              <a:t>证明</a:t>
            </a:r>
            <a:r>
              <a:rPr lang="en-US" altLang="zh-CN" b="1">
                <a:solidFill>
                  <a:srgbClr val="000099"/>
                </a:solidFill>
              </a:rPr>
              <a:t>SO</a:t>
            </a:r>
            <a:r>
              <a:rPr lang="en-US" altLang="zh-CN" b="1" baseline="-25000">
                <a:solidFill>
                  <a:srgbClr val="000099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已除尽</a:t>
            </a:r>
          </a:p>
        </p:txBody>
      </p:sp>
      <p:sp>
        <p:nvSpPr>
          <p:cNvPr id="67657" name="Text Box 73"/>
          <p:cNvSpPr txBox="1">
            <a:spLocks noChangeArrowheads="1"/>
          </p:cNvSpPr>
          <p:nvPr/>
        </p:nvSpPr>
        <p:spPr bwMode="auto">
          <a:xfrm>
            <a:off x="8783023" y="3358340"/>
            <a:ext cx="2438083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证明含</a:t>
            </a:r>
            <a:r>
              <a:rPr lang="en-US" altLang="zh-CN" b="1">
                <a:solidFill>
                  <a:srgbClr val="FF0000"/>
                </a:solidFill>
              </a:rPr>
              <a:t>CO</a:t>
            </a:r>
            <a:r>
              <a:rPr lang="en-US" altLang="zh-CN" b="1" baseline="-25000">
                <a:solidFill>
                  <a:srgbClr val="FF0000"/>
                </a:solidFill>
              </a:rPr>
              <a:t>2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7658" name="Text Box 74"/>
          <p:cNvSpPr txBox="1">
            <a:spLocks noChangeArrowheads="1"/>
          </p:cNvSpPr>
          <p:nvPr/>
        </p:nvSpPr>
        <p:spPr bwMode="auto">
          <a:xfrm>
            <a:off x="2831731" y="3501249"/>
            <a:ext cx="2844430" cy="103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</a:t>
            </a:r>
            <a:r>
              <a:rPr lang="zh-CN" altLang="en-US" b="1">
                <a:solidFill>
                  <a:srgbClr val="006600"/>
                </a:solidFill>
              </a:rPr>
              <a:t>褪色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</a:rPr>
              <a:t>（漂白性）</a:t>
            </a:r>
          </a:p>
        </p:txBody>
      </p:sp>
      <p:sp>
        <p:nvSpPr>
          <p:cNvPr id="67659" name="Text Box 75"/>
          <p:cNvSpPr txBox="1">
            <a:spLocks noChangeArrowheads="1"/>
          </p:cNvSpPr>
          <p:nvPr/>
        </p:nvSpPr>
        <p:spPr bwMode="auto">
          <a:xfrm>
            <a:off x="5039128" y="3429794"/>
            <a:ext cx="2399988" cy="103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</a:t>
            </a:r>
            <a:r>
              <a:rPr lang="zh-CN" altLang="en-US" b="1">
                <a:solidFill>
                  <a:srgbClr val="006600"/>
                </a:solidFill>
              </a:rPr>
              <a:t>褪色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</a:rPr>
              <a:t>（还原性）</a:t>
            </a:r>
          </a:p>
        </p:txBody>
      </p:sp>
      <p:sp>
        <p:nvSpPr>
          <p:cNvPr id="67660" name="Text Box 76"/>
          <p:cNvSpPr txBox="1">
            <a:spLocks noChangeArrowheads="1"/>
          </p:cNvSpPr>
          <p:nvPr/>
        </p:nvSpPr>
        <p:spPr bwMode="auto">
          <a:xfrm>
            <a:off x="7056048" y="3429794"/>
            <a:ext cx="1726975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6600"/>
                </a:solidFill>
              </a:rPr>
              <a:t>不褪色</a:t>
            </a:r>
          </a:p>
        </p:txBody>
      </p:sp>
      <p:sp>
        <p:nvSpPr>
          <p:cNvPr id="67661" name="Text Box 77"/>
          <p:cNvSpPr txBox="1">
            <a:spLocks noChangeArrowheads="1"/>
          </p:cNvSpPr>
          <p:nvPr/>
        </p:nvSpPr>
        <p:spPr bwMode="auto">
          <a:xfrm>
            <a:off x="8687786" y="2781944"/>
            <a:ext cx="1726975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变浑浊</a:t>
            </a:r>
          </a:p>
        </p:txBody>
      </p:sp>
      <p:sp>
        <p:nvSpPr>
          <p:cNvPr id="67663" name="Text Box 79"/>
          <p:cNvSpPr txBox="1">
            <a:spLocks noChangeArrowheads="1"/>
          </p:cNvSpPr>
          <p:nvPr/>
        </p:nvSpPr>
        <p:spPr bwMode="auto">
          <a:xfrm>
            <a:off x="334391" y="5301890"/>
            <a:ext cx="11856023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300" b="1">
                <a:solidFill>
                  <a:srgbClr val="0000FF"/>
                </a:solidFill>
              </a:rPr>
              <a:t>5SO</a:t>
            </a:r>
            <a:r>
              <a:rPr lang="en-US" altLang="zh-CN" sz="3300" b="1" baseline="-25000">
                <a:solidFill>
                  <a:srgbClr val="0000FF"/>
                </a:solidFill>
              </a:rPr>
              <a:t>2</a:t>
            </a:r>
            <a:r>
              <a:rPr lang="en-US" altLang="zh-CN" sz="3300" b="1">
                <a:solidFill>
                  <a:srgbClr val="0000FF"/>
                </a:solidFill>
              </a:rPr>
              <a:t> +</a:t>
            </a:r>
            <a:r>
              <a:rPr lang="en-US" altLang="zh-CN" sz="3300" b="1">
                <a:solidFill>
                  <a:srgbClr val="FF0000"/>
                </a:solidFill>
              </a:rPr>
              <a:t>2 KMnO </a:t>
            </a:r>
            <a:r>
              <a:rPr lang="en-US" altLang="zh-CN" sz="3300" b="1" baseline="-25000">
                <a:solidFill>
                  <a:srgbClr val="FF0000"/>
                </a:solidFill>
              </a:rPr>
              <a:t>4</a:t>
            </a:r>
            <a:r>
              <a:rPr lang="en-US" altLang="zh-CN" sz="3300" b="1">
                <a:solidFill>
                  <a:srgbClr val="0000FF"/>
                </a:solidFill>
              </a:rPr>
              <a:t>+2H</a:t>
            </a:r>
            <a:r>
              <a:rPr lang="en-US" altLang="zh-CN" sz="3300" b="1" baseline="-25000">
                <a:solidFill>
                  <a:srgbClr val="0000FF"/>
                </a:solidFill>
              </a:rPr>
              <a:t>2</a:t>
            </a:r>
            <a:r>
              <a:rPr lang="en-US" altLang="zh-CN" sz="3300" b="1">
                <a:solidFill>
                  <a:srgbClr val="0000FF"/>
                </a:solidFill>
              </a:rPr>
              <a:t>O= K</a:t>
            </a:r>
            <a:r>
              <a:rPr lang="en-US" altLang="zh-CN" sz="3300" b="1" baseline="-25000">
                <a:solidFill>
                  <a:srgbClr val="0000FF"/>
                </a:solidFill>
              </a:rPr>
              <a:t>2</a:t>
            </a:r>
            <a:r>
              <a:rPr lang="en-US" altLang="zh-CN" sz="3300" b="1">
                <a:solidFill>
                  <a:srgbClr val="0000FF"/>
                </a:solidFill>
              </a:rPr>
              <a:t>SO</a:t>
            </a:r>
            <a:r>
              <a:rPr lang="en-US" altLang="zh-CN" sz="3300" b="1" baseline="-25000">
                <a:solidFill>
                  <a:srgbClr val="0000FF"/>
                </a:solidFill>
              </a:rPr>
              <a:t>4</a:t>
            </a:r>
            <a:r>
              <a:rPr lang="en-US" altLang="zh-CN" sz="3300" b="1">
                <a:solidFill>
                  <a:srgbClr val="0000FF"/>
                </a:solidFill>
              </a:rPr>
              <a:t>+2Mn SO</a:t>
            </a:r>
            <a:r>
              <a:rPr lang="en-US" altLang="zh-CN" sz="3300" b="1" baseline="-25000">
                <a:solidFill>
                  <a:srgbClr val="0000FF"/>
                </a:solidFill>
              </a:rPr>
              <a:t>4</a:t>
            </a:r>
            <a:r>
              <a:rPr lang="en-US" altLang="zh-CN" sz="3300" b="1">
                <a:solidFill>
                  <a:srgbClr val="0000FF"/>
                </a:solidFill>
              </a:rPr>
              <a:t> + 2H</a:t>
            </a:r>
            <a:r>
              <a:rPr lang="en-US" altLang="zh-CN" sz="3300" b="1" baseline="-25000">
                <a:solidFill>
                  <a:srgbClr val="0000FF"/>
                </a:solidFill>
              </a:rPr>
              <a:t>2</a:t>
            </a:r>
            <a:r>
              <a:rPr lang="en-US" altLang="zh-CN" sz="3300" b="1">
                <a:solidFill>
                  <a:srgbClr val="0000FF"/>
                </a:solidFill>
              </a:rPr>
              <a:t>SO</a:t>
            </a:r>
            <a:r>
              <a:rPr lang="en-US" altLang="zh-CN" sz="3300" b="1" baseline="-25000">
                <a:solidFill>
                  <a:srgbClr val="0000FF"/>
                </a:solidFill>
              </a:rPr>
              <a:t>4</a:t>
            </a:r>
            <a:r>
              <a:rPr lang="en-US" altLang="zh-CN" sz="3300" b="1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223347" y="5919634"/>
            <a:ext cx="114494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流程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Cambria Math"/>
                <a:ea typeface="华文细黑"/>
                <a:cs typeface="Cambria Math"/>
              </a:rPr>
              <a:t>⇒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Cambria Math"/>
                <a:ea typeface="华文细黑"/>
                <a:cs typeface="Cambria Math"/>
              </a:rPr>
              <a:t>⇒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Cambria Math"/>
                <a:ea typeface="华文细黑"/>
                <a:cs typeface="Cambria Math"/>
              </a:rPr>
              <a:t>⇒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是否除尽</a:t>
            </a:r>
            <a:r>
              <a:rPr lang="en-US" altLang="zh-CN" sz="2800" b="1" kern="100" dirty="0">
                <a:solidFill>
                  <a:srgbClr val="FF0000"/>
                </a:solidFill>
                <a:latin typeface="Cambria Math"/>
                <a:ea typeface="华文细黑"/>
                <a:cs typeface="Cambria Math"/>
              </a:rPr>
              <a:t>⇒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6875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6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6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6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6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0" dur="500"/>
                                        <p:tgtEl>
                                          <p:spTgt spid="6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500"/>
                                        <p:tgtEl>
                                          <p:spTgt spid="6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6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autoUpdateAnimBg="0"/>
      <p:bldP spid="67588" grpId="0" autoUpdateAnimBg="0"/>
      <p:bldP spid="67589" grpId="0" autoUpdateAnimBg="0"/>
      <p:bldP spid="67590" grpId="0" autoUpdateAnimBg="0"/>
      <p:bldP spid="67591" grpId="0" autoUpdateAnimBg="0"/>
      <p:bldP spid="67649" grpId="0" animBg="1"/>
      <p:bldP spid="67650" grpId="0" animBg="1"/>
      <p:bldP spid="67651" grpId="0" animBg="1"/>
      <p:bldP spid="67652" grpId="0" animBg="1"/>
      <p:bldP spid="67656" grpId="0" autoUpdateAnimBg="0"/>
      <p:bldP spid="67657" grpId="0" autoUpdateAnimBg="0"/>
      <p:bldP spid="67658" grpId="0" autoUpdateAnimBg="0"/>
      <p:bldP spid="67659" grpId="0" autoUpdateAnimBg="0"/>
      <p:bldP spid="67660" grpId="0" autoUpdateAnimBg="0"/>
      <p:bldP spid="67661" grpId="0" autoUpdateAnimBg="0"/>
      <p:bldP spid="67663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943" y="480159"/>
            <a:ext cx="1127539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气体，未见沉淀生成，若再通入下列四种气体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均会产生沉淀。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通入四种气体时产生的沉淀分别是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用方程式表示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产生沉淀的原因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8970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510" y="3131755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1390" y="318858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36805"/>
              </p:ext>
            </p:extLst>
          </p:nvPr>
        </p:nvGraphicFramePr>
        <p:xfrm>
          <a:off x="1003300" y="4393991"/>
          <a:ext cx="1056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3" name="文档" r:id="rId3" imgW="10568665" imgH="877136" progId="Word.Document.12">
                  <p:embed/>
                </p:oleObj>
              </mc:Choice>
              <mc:Fallback>
                <p:oleObj name="文档" r:id="rId3" imgW="10568665" imgH="8771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300" y="4393991"/>
                        <a:ext cx="10566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97198" y="5003963"/>
            <a:ext cx="8660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7325" y="5558819"/>
            <a:ext cx="9870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1386994" y="6663993"/>
            <a:ext cx="812291" cy="194007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56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12" grpId="0"/>
      <p:bldP spid="12" grpId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37409" y="381009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三氧化硫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在标准状况下为无色、针状晶体，能与水反应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放出大量的热，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化物，它跟碱性氧化物或碱都能反应生成硫酸盐。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硫的氧化物的污染与治理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冶炼等。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危害：危害人体健康，形成酸雨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治理：燃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改进燃烧技术。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5409" y="1101089"/>
            <a:ext cx="2349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1" y="1749161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11002" y="17872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8850" y="368067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含硫化石燃料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174" y="370607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金属矿物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4295" y="49768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脱硫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06734"/>
              </p:ext>
            </p:extLst>
          </p:nvPr>
        </p:nvGraphicFramePr>
        <p:xfrm>
          <a:off x="698500" y="909514"/>
          <a:ext cx="107442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1" name="文档" r:id="rId3" imgW="10746063" imgH="3777127" progId="Word.Document.12">
                  <p:embed/>
                </p:oleObj>
              </mc:Choice>
              <mc:Fallback>
                <p:oleObj name="文档" r:id="rId3" imgW="10746063" imgH="37771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909514"/>
                        <a:ext cx="1074420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399462" y="2133650"/>
            <a:ext cx="864096" cy="144016"/>
            <a:chOff x="7967414" y="1125538"/>
            <a:chExt cx="432048" cy="144016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7967414" y="1125538"/>
              <a:ext cx="4320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H="1">
              <a:off x="7967414" y="1269554"/>
              <a:ext cx="4320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556000" y="3561904"/>
            <a:ext cx="576064" cy="144016"/>
            <a:chOff x="7967414" y="1125538"/>
            <a:chExt cx="432048" cy="144016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7967414" y="1125538"/>
              <a:ext cx="4320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967414" y="1269554"/>
              <a:ext cx="4320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624337" y="0"/>
            <a:ext cx="6226421" cy="725466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08850" tIns="54425" rIns="108850" bIns="54425">
            <a:spAutoFit/>
          </a:bodyPr>
          <a:lstStyle/>
          <a:p>
            <a:pPr>
              <a:defRPr/>
            </a:pPr>
            <a:r>
              <a:rPr lang="zh-CN" altLang="en-US" sz="3800" b="1" dirty="0">
                <a:solidFill>
                  <a:srgbClr val="FF0000"/>
                </a:solidFill>
              </a:rPr>
              <a:t>三</a:t>
            </a:r>
            <a:r>
              <a:rPr lang="zh-CN" altLang="en-US" sz="3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、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酸雨的形成</a:t>
            </a:r>
            <a:r>
              <a:rPr lang="zh-CN" altLang="en-US" sz="3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与</a:t>
            </a:r>
            <a:r>
              <a:rPr lang="zh-CN" alt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防治：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390470" y="765352"/>
            <a:ext cx="6123365" cy="569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marL="544251" indent="-544251">
              <a:buFontTx/>
              <a:buAutoNum type="arabicPeriod"/>
              <a:defRPr/>
            </a:pPr>
            <a:r>
              <a:rPr lang="en-US" altLang="zh-CN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什么是酸雨？</a:t>
            </a:r>
            <a:b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buFontTx/>
              <a:buAutoNum type="arabicPeriod"/>
              <a:defRPr/>
            </a:pP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正常雨水</a:t>
            </a:r>
            <a:r>
              <a:rPr lang="en-US" altLang="zh-CN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pH</a:t>
            </a: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应在什么范围？</a:t>
            </a:r>
            <a:b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defRPr/>
            </a:pP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defRPr/>
            </a:pPr>
            <a:r>
              <a:rPr lang="en-US" altLang="zh-CN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3.   </a:t>
            </a: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酸雨是怎样形成的？</a:t>
            </a:r>
            <a:b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buFontTx/>
              <a:buAutoNum type="arabicPeriod"/>
              <a:defRPr/>
            </a:pP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buFontTx/>
              <a:buAutoNum type="arabicPeriod"/>
              <a:defRPr/>
            </a:pP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buFontTx/>
              <a:buAutoNum type="arabicPeriod"/>
              <a:defRPr/>
            </a:pPr>
            <a:endParaRPr lang="zh-CN" altLang="en-US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544251" indent="-544251">
              <a:defRPr/>
            </a:pPr>
            <a:endParaRPr lang="en-US" altLang="zh-CN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604225" y="4060178"/>
            <a:ext cx="21989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422215" y="4344406"/>
            <a:ext cx="925147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300" b="1">
                <a:solidFill>
                  <a:schemeClr val="bg1"/>
                </a:solidFill>
              </a:rPr>
              <a:t>SO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endParaRPr lang="en-US" altLang="zh-CN" sz="3300" b="1">
              <a:solidFill>
                <a:schemeClr val="bg1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36496" y="4191970"/>
            <a:ext cx="711107" cy="914612"/>
            <a:chOff x="1383" y="1752"/>
            <a:chExt cx="363" cy="1134"/>
          </a:xfrm>
        </p:grpSpPr>
        <p:sp>
          <p:nvSpPr>
            <p:cNvPr id="22558" name="Line 7"/>
            <p:cNvSpPr>
              <a:spLocks noChangeShapeType="1"/>
            </p:cNvSpPr>
            <p:nvPr/>
          </p:nvSpPr>
          <p:spPr bwMode="auto">
            <a:xfrm>
              <a:off x="1383" y="2296"/>
              <a:ext cx="318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Line 8"/>
            <p:cNvSpPr>
              <a:spLocks noChangeShapeType="1"/>
            </p:cNvSpPr>
            <p:nvPr/>
          </p:nvSpPr>
          <p:spPr bwMode="auto">
            <a:xfrm>
              <a:off x="1746" y="1752"/>
              <a:ext cx="0" cy="113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47604" y="3734666"/>
            <a:ext cx="2649722" cy="773292"/>
            <a:chOff x="1746" y="1434"/>
            <a:chExt cx="1252" cy="487"/>
          </a:xfrm>
        </p:grpSpPr>
        <p:sp>
          <p:nvSpPr>
            <p:cNvPr id="22555" name="Line 10"/>
            <p:cNvSpPr>
              <a:spLocks noChangeShapeType="1"/>
            </p:cNvSpPr>
            <p:nvPr/>
          </p:nvSpPr>
          <p:spPr bwMode="auto">
            <a:xfrm>
              <a:off x="1746" y="1752"/>
              <a:ext cx="63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6" name="Text Box 11"/>
            <p:cNvSpPr txBox="1">
              <a:spLocks noChangeArrowheads="1"/>
            </p:cNvSpPr>
            <p:nvPr/>
          </p:nvSpPr>
          <p:spPr bwMode="auto">
            <a:xfrm>
              <a:off x="1868" y="1434"/>
              <a:ext cx="3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</a:rPr>
                <a:t>H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b="1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22557" name="Text Box 12"/>
            <p:cNvSpPr txBox="1">
              <a:spLocks noChangeArrowheads="1"/>
            </p:cNvSpPr>
            <p:nvPr/>
          </p:nvSpPr>
          <p:spPr bwMode="auto">
            <a:xfrm>
              <a:off x="2507" y="1630"/>
              <a:ext cx="4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</a:rPr>
                <a:t>H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b="1">
                  <a:solidFill>
                    <a:schemeClr val="bg1"/>
                  </a:solidFill>
                </a:rPr>
                <a:t>SO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3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095207" y="3785478"/>
            <a:ext cx="2548135" cy="766940"/>
            <a:chOff x="3198" y="1457"/>
            <a:chExt cx="1204" cy="483"/>
          </a:xfrm>
        </p:grpSpPr>
        <p:sp>
          <p:nvSpPr>
            <p:cNvPr id="22552" name="Line 14"/>
            <p:cNvSpPr>
              <a:spLocks noChangeShapeType="1"/>
            </p:cNvSpPr>
            <p:nvPr/>
          </p:nvSpPr>
          <p:spPr bwMode="auto">
            <a:xfrm>
              <a:off x="3198" y="1752"/>
              <a:ext cx="58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15"/>
            <p:cNvSpPr txBox="1">
              <a:spLocks noChangeArrowheads="1"/>
            </p:cNvSpPr>
            <p:nvPr/>
          </p:nvSpPr>
          <p:spPr bwMode="auto">
            <a:xfrm>
              <a:off x="3314" y="1457"/>
              <a:ext cx="24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bg1"/>
                  </a:solidFill>
                </a:rPr>
                <a:t>O</a:t>
              </a:r>
              <a:r>
                <a:rPr lang="en-US" altLang="zh-CN" baseline="-25000">
                  <a:solidFill>
                    <a:schemeClr val="bg1"/>
                  </a:solidFill>
                </a:rPr>
                <a:t>2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2554" name="Text Box 16"/>
            <p:cNvSpPr txBox="1">
              <a:spLocks noChangeArrowheads="1"/>
            </p:cNvSpPr>
            <p:nvPr/>
          </p:nvSpPr>
          <p:spPr bwMode="auto">
            <a:xfrm>
              <a:off x="3911" y="1649"/>
              <a:ext cx="4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</a:rPr>
                <a:t>H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b="1">
                  <a:solidFill>
                    <a:schemeClr val="bg1"/>
                  </a:solidFill>
                </a:rPr>
                <a:t>SO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688860" y="4496844"/>
            <a:ext cx="2838081" cy="752650"/>
            <a:chOff x="3061" y="2555"/>
            <a:chExt cx="1341" cy="474"/>
          </a:xfrm>
        </p:grpSpPr>
        <p:sp>
          <p:nvSpPr>
            <p:cNvPr id="22549" name="Line 18"/>
            <p:cNvSpPr>
              <a:spLocks noChangeShapeType="1"/>
            </p:cNvSpPr>
            <p:nvPr/>
          </p:nvSpPr>
          <p:spPr bwMode="auto">
            <a:xfrm>
              <a:off x="3061" y="2886"/>
              <a:ext cx="63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Text Box 19"/>
            <p:cNvSpPr txBox="1">
              <a:spLocks noChangeArrowheads="1"/>
            </p:cNvSpPr>
            <p:nvPr/>
          </p:nvSpPr>
          <p:spPr bwMode="auto">
            <a:xfrm>
              <a:off x="3063" y="2555"/>
              <a:ext cx="3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</a:rPr>
                <a:t>H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b="1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22551" name="Text Box 20"/>
            <p:cNvSpPr txBox="1">
              <a:spLocks noChangeArrowheads="1"/>
            </p:cNvSpPr>
            <p:nvPr/>
          </p:nvSpPr>
          <p:spPr bwMode="auto">
            <a:xfrm>
              <a:off x="3911" y="2738"/>
              <a:ext cx="4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bg1"/>
                  </a:solidFill>
                </a:rPr>
                <a:t>H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2</a:t>
              </a:r>
              <a:r>
                <a:rPr lang="en-US" altLang="zh-CN" b="1">
                  <a:solidFill>
                    <a:schemeClr val="bg1"/>
                  </a:solidFill>
                </a:rPr>
                <a:t>SO</a:t>
              </a:r>
              <a:r>
                <a:rPr lang="en-US" altLang="zh-CN" b="1" baseline="-25000">
                  <a:solidFill>
                    <a:schemeClr val="bg1"/>
                  </a:solidFill>
                </a:rPr>
                <a:t>4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3024325" y="4509544"/>
            <a:ext cx="2330146" cy="1425906"/>
            <a:chOff x="1680" y="2256"/>
            <a:chExt cx="1101" cy="898"/>
          </a:xfrm>
        </p:grpSpPr>
        <p:grpSp>
          <p:nvGrpSpPr>
            <p:cNvPr id="22544" name="Group 22"/>
            <p:cNvGrpSpPr>
              <a:grpSpLocks/>
            </p:cNvGrpSpPr>
            <p:nvPr/>
          </p:nvGrpSpPr>
          <p:grpSpPr bwMode="auto">
            <a:xfrm>
              <a:off x="1680" y="2256"/>
              <a:ext cx="1101" cy="444"/>
              <a:chOff x="1746" y="2568"/>
              <a:chExt cx="1101" cy="444"/>
            </a:xfrm>
          </p:grpSpPr>
          <p:sp>
            <p:nvSpPr>
              <p:cNvPr id="22546" name="Line 23"/>
              <p:cNvSpPr>
                <a:spLocks noChangeShapeType="1"/>
              </p:cNvSpPr>
              <p:nvPr/>
            </p:nvSpPr>
            <p:spPr bwMode="auto">
              <a:xfrm>
                <a:off x="1746" y="2886"/>
                <a:ext cx="589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7" name="Text Box 24"/>
              <p:cNvSpPr txBox="1">
                <a:spLocks noChangeArrowheads="1"/>
              </p:cNvSpPr>
              <p:nvPr/>
            </p:nvSpPr>
            <p:spPr bwMode="auto">
              <a:xfrm>
                <a:off x="1944" y="2568"/>
                <a:ext cx="24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chemeClr val="bg1"/>
                    </a:solidFill>
                  </a:rPr>
                  <a:t>O</a:t>
                </a:r>
                <a:r>
                  <a:rPr lang="en-US" altLang="zh-CN" b="1" baseline="-25000">
                    <a:solidFill>
                      <a:schemeClr val="bg1"/>
                    </a:solidFill>
                  </a:rPr>
                  <a:t>2</a:t>
                </a:r>
                <a:endParaRPr lang="en-US" altLang="zh-CN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48" name="Text Box 25"/>
              <p:cNvSpPr txBox="1">
                <a:spLocks noChangeArrowheads="1"/>
              </p:cNvSpPr>
              <p:nvPr/>
            </p:nvSpPr>
            <p:spPr bwMode="auto">
              <a:xfrm>
                <a:off x="2517" y="2721"/>
                <a:ext cx="33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chemeClr val="bg1"/>
                    </a:solidFill>
                  </a:rPr>
                  <a:t>SO</a:t>
                </a:r>
                <a:r>
                  <a:rPr lang="en-US" altLang="zh-CN" b="1" baseline="-25000">
                    <a:solidFill>
                      <a:schemeClr val="bg1"/>
                    </a:solidFill>
                  </a:rPr>
                  <a:t>3</a:t>
                </a:r>
                <a:endParaRPr lang="en-US" altLang="zh-CN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545" name="Text Box 26"/>
            <p:cNvSpPr txBox="1">
              <a:spLocks noChangeArrowheads="1"/>
            </p:cNvSpPr>
            <p:nvPr/>
          </p:nvSpPr>
          <p:spPr bwMode="auto">
            <a:xfrm>
              <a:off x="1728" y="2689"/>
              <a:ext cx="72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/>
              <a:r>
                <a:rPr lang="zh-CN" altLang="en-US" sz="2100" b="1">
                  <a:solidFill>
                    <a:schemeClr val="bg1"/>
                  </a:solidFill>
                </a:rPr>
                <a:t>催化剂</a:t>
              </a:r>
            </a:p>
            <a:p>
              <a:pPr algn="l" eaLnBrk="1" hangingPunct="1"/>
              <a:r>
                <a:rPr lang="zh-CN" altLang="en-US" sz="2100" b="1">
                  <a:solidFill>
                    <a:schemeClr val="bg1"/>
                  </a:solidFill>
                </a:rPr>
                <a:t>灰尘、</a:t>
              </a:r>
              <a:r>
                <a:rPr lang="en-US" altLang="zh-CN" sz="2100" b="1">
                  <a:solidFill>
                    <a:schemeClr val="bg1"/>
                  </a:solidFill>
                </a:rPr>
                <a:t>NOx</a:t>
              </a:r>
            </a:p>
          </p:txBody>
        </p:sp>
      </p:grpSp>
      <p:sp>
        <p:nvSpPr>
          <p:cNvPr id="50203" name="Text Box 27"/>
          <p:cNvSpPr txBox="1">
            <a:spLocks noChangeArrowheads="1"/>
          </p:cNvSpPr>
          <p:nvPr/>
        </p:nvSpPr>
        <p:spPr bwMode="auto">
          <a:xfrm>
            <a:off x="1824116" y="2257991"/>
            <a:ext cx="9853917" cy="9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正常雨水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pH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约为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5.6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左右，（溶有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</a:t>
            </a:r>
            <a:r>
              <a:rPr lang="en-US" altLang="zh-CN" sz="2800" b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的缘故）</a:t>
            </a:r>
          </a:p>
          <a:p>
            <a:pPr algn="l"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酸雨的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pH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小于</a:t>
            </a:r>
            <a:r>
              <a:rPr lang="en-US" altLang="zh-CN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5.6</a:t>
            </a:r>
          </a:p>
        </p:txBody>
      </p:sp>
      <p:sp>
        <p:nvSpPr>
          <p:cNvPr id="50204" name="Text Box 28"/>
          <p:cNvSpPr txBox="1">
            <a:spLocks noChangeArrowheads="1"/>
          </p:cNvSpPr>
          <p:nvPr/>
        </p:nvSpPr>
        <p:spPr bwMode="auto">
          <a:xfrm>
            <a:off x="1641511" y="1269554"/>
            <a:ext cx="8757627" cy="54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一般把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pH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小于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5.6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的雨水称为酸雨。</a:t>
            </a:r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514283" y="5672457"/>
            <a:ext cx="11885653" cy="11871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99"/>
                </a:solidFill>
              </a:rPr>
              <a:t>二氧化硫主要</a:t>
            </a:r>
            <a:r>
              <a:rPr lang="zh-CN" altLang="en-US" sz="2800" b="1">
                <a:solidFill>
                  <a:srgbClr val="FF0000"/>
                </a:solidFill>
              </a:rPr>
              <a:t>来源于煤和石油的燃烧，金属矿物的冶炼</a:t>
            </a:r>
            <a:r>
              <a:rPr lang="zh-CN" altLang="en-US" sz="2800" b="1">
                <a:solidFill>
                  <a:srgbClr val="000099"/>
                </a:solidFill>
              </a:rPr>
              <a:t>。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000099"/>
                </a:solidFill>
              </a:rPr>
              <a:t>酸雨放置一段时间，</a:t>
            </a:r>
            <a:r>
              <a:rPr lang="en-US" altLang="zh-CN" sz="2800" b="1">
                <a:solidFill>
                  <a:srgbClr val="000099"/>
                </a:solidFill>
              </a:rPr>
              <a:t>PH</a:t>
            </a:r>
            <a:r>
              <a:rPr lang="zh-CN" altLang="en-US" sz="2800" b="1">
                <a:solidFill>
                  <a:srgbClr val="000099"/>
                </a:solidFill>
              </a:rPr>
              <a:t>减小。</a:t>
            </a:r>
            <a:r>
              <a:rPr lang="en-US" altLang="zh-CN" sz="2800" b="1">
                <a:solidFill>
                  <a:srgbClr val="000099"/>
                </a:solidFill>
              </a:rPr>
              <a:t>2 H</a:t>
            </a:r>
            <a:r>
              <a:rPr lang="en-US" altLang="zh-CN" sz="2800" b="1" baseline="-25000">
                <a:solidFill>
                  <a:srgbClr val="000099"/>
                </a:solidFill>
              </a:rPr>
              <a:t>2</a:t>
            </a:r>
            <a:r>
              <a:rPr lang="en-US" altLang="zh-CN" sz="2800" b="1">
                <a:solidFill>
                  <a:srgbClr val="000099"/>
                </a:solidFill>
              </a:rPr>
              <a:t>SO</a:t>
            </a:r>
            <a:r>
              <a:rPr lang="en-US" altLang="zh-CN" sz="2800" b="1" baseline="-25000">
                <a:solidFill>
                  <a:srgbClr val="000099"/>
                </a:solidFill>
              </a:rPr>
              <a:t>3</a:t>
            </a:r>
            <a:r>
              <a:rPr lang="en-US" altLang="zh-CN" sz="2800" b="1">
                <a:solidFill>
                  <a:srgbClr val="000099"/>
                </a:solidFill>
              </a:rPr>
              <a:t> +O</a:t>
            </a:r>
            <a:r>
              <a:rPr lang="en-US" altLang="zh-CN" sz="2800" b="1" baseline="-25000">
                <a:solidFill>
                  <a:srgbClr val="000099"/>
                </a:solidFill>
              </a:rPr>
              <a:t>2</a:t>
            </a:r>
            <a:r>
              <a:rPr lang="en-US" altLang="zh-CN" sz="2800" b="1">
                <a:solidFill>
                  <a:srgbClr val="000099"/>
                </a:solidFill>
              </a:rPr>
              <a:t>=2H</a:t>
            </a:r>
            <a:r>
              <a:rPr lang="en-US" altLang="zh-CN" sz="2800" b="1" baseline="-25000">
                <a:solidFill>
                  <a:srgbClr val="000099"/>
                </a:solidFill>
              </a:rPr>
              <a:t>2</a:t>
            </a:r>
            <a:r>
              <a:rPr lang="en-US" altLang="zh-CN" sz="2800" b="1">
                <a:solidFill>
                  <a:srgbClr val="000099"/>
                </a:solidFill>
              </a:rPr>
              <a:t>SO</a:t>
            </a:r>
            <a:r>
              <a:rPr lang="en-US" altLang="zh-CN" sz="2800" b="1" baseline="-25000">
                <a:solidFill>
                  <a:srgbClr val="000099"/>
                </a:solidFill>
              </a:rPr>
              <a:t>4</a:t>
            </a:r>
            <a:endParaRPr lang="en-US" altLang="zh-CN" sz="2800">
              <a:solidFill>
                <a:srgbClr val="000099"/>
              </a:solidFill>
            </a:endParaRP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6501554" y="2743835"/>
            <a:ext cx="5688859" cy="12179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空气中硫的氧化物和氮的氧化物随雨水降下就成为酸雨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.</a:t>
            </a:r>
          </a:p>
          <a:p>
            <a:pPr algn="l">
              <a:defRPr/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主要为硫酸型酸雨</a:t>
            </a: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.</a:t>
            </a:r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9345982" y="4046932"/>
            <a:ext cx="2539669" cy="1448135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8850" tIns="54425" rIns="108850" bIns="54425" anchor="ctr"/>
          <a:lstStyle/>
          <a:p>
            <a:pPr>
              <a:defRPr/>
            </a:pPr>
            <a:r>
              <a:rPr lang="en-US" altLang="zh-CN" sz="2800" b="1">
                <a:solidFill>
                  <a:srgbClr val="CC0000"/>
                </a:solidFill>
              </a:rPr>
              <a:t>pH</a:t>
            </a:r>
            <a:r>
              <a:rPr lang="zh-CN" altLang="en-US" sz="2800" b="1">
                <a:solidFill>
                  <a:srgbClr val="CC0000"/>
                </a:solidFill>
              </a:rPr>
              <a:t>值越小，</a:t>
            </a:r>
          </a:p>
          <a:p>
            <a:pPr>
              <a:defRPr/>
            </a:pPr>
            <a:r>
              <a:rPr lang="zh-CN" altLang="en-US" sz="2800" b="1">
                <a:solidFill>
                  <a:srgbClr val="CC0000"/>
                </a:solidFill>
              </a:rPr>
              <a:t>酸性越强。</a:t>
            </a:r>
          </a:p>
        </p:txBody>
      </p:sp>
    </p:spTree>
    <p:extLst>
      <p:ext uri="{BB962C8B-B14F-4D97-AF65-F5344CB8AC3E}">
        <p14:creationId xmlns:p14="http://schemas.microsoft.com/office/powerpoint/2010/main" val="3995201192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utoUpdateAnimBg="0"/>
      <p:bldP spid="50203" grpId="0" autoUpdateAnimBg="0"/>
      <p:bldP spid="50204" grpId="0" autoUpdateAnimBg="0"/>
      <p:bldP spid="50205" grpId="0" animBg="1" autoUpdateAnimBg="0"/>
      <p:bldP spid="50206" grpId="0" animBg="1" autoUpdateAnimBg="0"/>
      <p:bldP spid="5020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3865" y="549474"/>
            <a:ext cx="1072815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工业氢溴酸常带有淡淡的黄色，可能的原因是：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。只用下列一种试剂就能分析产生淡黄色的原因，该试剂是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____(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a.KMnO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  	</a:t>
            </a: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	</a:t>
            </a:r>
            <a:r>
              <a:rPr lang="en-US" altLang="zh-CN" sz="2800" b="1" kern="100" dirty="0" err="1" smtClean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		</a:t>
            </a:r>
            <a:r>
              <a:rPr lang="en-US" altLang="zh-CN" sz="2800" b="1" kern="100" dirty="0" err="1" smtClean="0">
                <a:latin typeface="Times New Roman"/>
                <a:ea typeface="华文细黑"/>
                <a:cs typeface="Courier New"/>
              </a:rPr>
              <a:t>c.KSCN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800" b="1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­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KI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		</a:t>
            </a: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e.CCl</a:t>
            </a:r>
            <a:r>
              <a:rPr lang="en-US" altLang="zh-CN" sz="2800" b="1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与溶液混合后分层，有机层在下层，水层在上层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有机层无色，水层为黄色，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则为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所致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有机层为橙色，水层为无色，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则为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所致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有机层为橙色、水层为黄色，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则为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所致，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故选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17478" y="1951292"/>
            <a:ext cx="389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kern="100" dirty="0">
                <a:solidFill>
                  <a:srgbClr val="FF0000"/>
                </a:solidFill>
                <a:latin typeface="Times New Roman"/>
                <a:ea typeface="华文细黑"/>
              </a:rPr>
              <a:t>e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84585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32389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34367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6329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4078287" y="3069348"/>
            <a:ext cx="7392554" cy="26490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300" b="1">
                <a:solidFill>
                  <a:srgbClr val="FF0000"/>
                </a:solidFill>
              </a:rPr>
              <a:t>☆</a:t>
            </a:r>
            <a:r>
              <a:rPr lang="zh-CN" altLang="en-US" sz="3300" b="1">
                <a:solidFill>
                  <a:srgbClr val="FF0000"/>
                </a:solidFill>
              </a:rPr>
              <a:t>酸雨</a:t>
            </a:r>
            <a:r>
              <a:rPr lang="en-US" altLang="zh-CN" sz="3300" b="1">
                <a:solidFill>
                  <a:srgbClr val="000099"/>
                </a:solidFill>
              </a:rPr>
              <a:t>——</a:t>
            </a:r>
            <a:r>
              <a:rPr lang="zh-CN" altLang="en-US" sz="3300" b="1">
                <a:solidFill>
                  <a:srgbClr val="FF0000"/>
                </a:solidFill>
              </a:rPr>
              <a:t>主要是</a:t>
            </a:r>
            <a:r>
              <a:rPr lang="en-US" altLang="zh-CN" sz="3300" b="1">
                <a:solidFill>
                  <a:srgbClr val="FF0000"/>
                </a:solidFill>
              </a:rPr>
              <a:t>SO</a:t>
            </a:r>
            <a:r>
              <a:rPr lang="en-US" altLang="zh-CN" sz="3300" b="1" baseline="-25000">
                <a:solidFill>
                  <a:srgbClr val="FF0000"/>
                </a:solidFill>
              </a:rPr>
              <a:t>2</a:t>
            </a:r>
            <a:r>
              <a:rPr lang="zh-CN" altLang="en-US" sz="3300" b="1">
                <a:solidFill>
                  <a:srgbClr val="FF0000"/>
                </a:solidFill>
              </a:rPr>
              <a:t>造成的</a:t>
            </a:r>
            <a:endParaRPr lang="zh-CN" altLang="en-US" sz="3300" b="1">
              <a:solidFill>
                <a:srgbClr val="000099"/>
              </a:solidFill>
            </a:endParaRPr>
          </a:p>
          <a:p>
            <a:pPr algn="l" eaLnBrk="1" hangingPunct="1"/>
            <a:r>
              <a:rPr lang="zh-CN" altLang="en-US" sz="3300" b="1">
                <a:solidFill>
                  <a:srgbClr val="000099"/>
                </a:solidFill>
              </a:rPr>
              <a:t>       空气中</a:t>
            </a:r>
            <a:r>
              <a:rPr lang="zh-CN" altLang="en-US" sz="3300" b="1">
                <a:solidFill>
                  <a:srgbClr val="FF0000"/>
                </a:solidFill>
              </a:rPr>
              <a:t>硫的氧化物</a:t>
            </a:r>
            <a:r>
              <a:rPr lang="zh-CN" altLang="en-US" sz="3300" b="1">
                <a:solidFill>
                  <a:srgbClr val="000099"/>
                </a:solidFill>
              </a:rPr>
              <a:t>和</a:t>
            </a:r>
            <a:r>
              <a:rPr lang="zh-CN" altLang="en-US" sz="3300" b="1">
                <a:solidFill>
                  <a:srgbClr val="008000"/>
                </a:solidFill>
              </a:rPr>
              <a:t>氮的氧化物</a:t>
            </a:r>
            <a:r>
              <a:rPr lang="zh-CN" altLang="en-US" sz="3300" b="1">
                <a:solidFill>
                  <a:srgbClr val="000099"/>
                </a:solidFill>
              </a:rPr>
              <a:t>随雨水降下就成为酸雨</a:t>
            </a:r>
            <a:r>
              <a:rPr lang="en-US" altLang="zh-CN" sz="3300" b="1">
                <a:solidFill>
                  <a:srgbClr val="000099"/>
                </a:solidFill>
              </a:rPr>
              <a:t>.</a:t>
            </a:r>
          </a:p>
          <a:p>
            <a:pPr algn="l" eaLnBrk="1" hangingPunct="1"/>
            <a:r>
              <a:rPr lang="zh-CN" altLang="en-US" sz="3300" b="1">
                <a:solidFill>
                  <a:srgbClr val="000099"/>
                </a:solidFill>
              </a:rPr>
              <a:t>主要为</a:t>
            </a:r>
            <a:r>
              <a:rPr lang="zh-CN" altLang="en-US" sz="3300" b="1">
                <a:solidFill>
                  <a:srgbClr val="FF0000"/>
                </a:solidFill>
              </a:rPr>
              <a:t>硫酸型酸雨</a:t>
            </a:r>
            <a:r>
              <a:rPr lang="en-US" altLang="zh-CN" sz="3300" b="1">
                <a:solidFill>
                  <a:srgbClr val="000099"/>
                </a:solidFill>
              </a:rPr>
              <a:t>. </a:t>
            </a:r>
          </a:p>
          <a:p>
            <a:pPr algn="l" eaLnBrk="1" hangingPunct="1"/>
            <a:r>
              <a:rPr lang="zh-CN" altLang="en-US" sz="3300" b="1">
                <a:solidFill>
                  <a:srgbClr val="000099"/>
                </a:solidFill>
              </a:rPr>
              <a:t>酸雨的</a:t>
            </a:r>
            <a:r>
              <a:rPr lang="en-US" altLang="zh-CN" sz="3300" b="1">
                <a:solidFill>
                  <a:srgbClr val="000099"/>
                </a:solidFill>
              </a:rPr>
              <a:t>PH</a:t>
            </a:r>
            <a:r>
              <a:rPr lang="zh-CN" altLang="en-US" sz="3300" b="1">
                <a:solidFill>
                  <a:srgbClr val="000099"/>
                </a:solidFill>
              </a:rPr>
              <a:t>值＜</a:t>
            </a:r>
            <a:r>
              <a:rPr lang="en-US" altLang="zh-CN" sz="3300" b="1">
                <a:solidFill>
                  <a:srgbClr val="000099"/>
                </a:solidFill>
              </a:rPr>
              <a:t>5.6.</a:t>
            </a:r>
          </a:p>
        </p:txBody>
      </p:sp>
      <p:pic>
        <p:nvPicPr>
          <p:cNvPr id="84995" name="Picture 3" descr="u=220827695,1567514303&amp;gp=4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765070" cy="12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69348"/>
            <a:ext cx="3551304" cy="257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207397" y="188957"/>
            <a:ext cx="9983016" cy="24644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0000"/>
                </a:solidFill>
              </a:rPr>
              <a:t>☆</a:t>
            </a:r>
            <a:r>
              <a:rPr lang="zh-CN" altLang="en-US" sz="3300" b="1">
                <a:solidFill>
                  <a:srgbClr val="FF0000"/>
                </a:solidFill>
              </a:rPr>
              <a:t>温室效应</a:t>
            </a:r>
            <a:r>
              <a:rPr lang="en-US" altLang="zh-CN" sz="3300" b="1">
                <a:solidFill>
                  <a:srgbClr val="FF0000"/>
                </a:solidFill>
              </a:rPr>
              <a:t>----------</a:t>
            </a:r>
            <a:r>
              <a:rPr lang="zh-CN" altLang="en-US" sz="3300" b="1">
                <a:solidFill>
                  <a:srgbClr val="FF0000"/>
                </a:solidFill>
              </a:rPr>
              <a:t>主要是</a:t>
            </a:r>
            <a:r>
              <a:rPr lang="en-US" altLang="zh-CN" sz="3300" b="1">
                <a:solidFill>
                  <a:srgbClr val="FF0000"/>
                </a:solidFill>
              </a:rPr>
              <a:t>CO</a:t>
            </a:r>
            <a:r>
              <a:rPr lang="en-US" altLang="zh-CN" sz="3300" b="1" baseline="-25000">
                <a:solidFill>
                  <a:srgbClr val="FF0000"/>
                </a:solidFill>
              </a:rPr>
              <a:t>2</a:t>
            </a:r>
            <a:r>
              <a:rPr lang="zh-CN" altLang="en-US" sz="3300" b="1">
                <a:solidFill>
                  <a:srgbClr val="FF0000"/>
                </a:solidFill>
              </a:rPr>
              <a:t>造成的</a:t>
            </a:r>
          </a:p>
          <a:p>
            <a:pPr algn="l" eaLnBrk="1" hangingPunct="1"/>
            <a:r>
              <a:rPr lang="zh-CN" altLang="en-US" b="1">
                <a:solidFill>
                  <a:srgbClr val="0000FF"/>
                </a:solidFill>
              </a:rPr>
              <a:t>       由于过多燃烧煤炭、石油和天然气，放出大量的</a:t>
            </a:r>
            <a:r>
              <a:rPr lang="en-US" altLang="zh-CN" b="1">
                <a:solidFill>
                  <a:srgbClr val="0000FF"/>
                </a:solidFill>
              </a:rPr>
              <a:t>CO</a:t>
            </a:r>
            <a:r>
              <a:rPr lang="en-US" altLang="zh-CN" b="1" baseline="-25000">
                <a:solidFill>
                  <a:srgbClr val="0000FF"/>
                </a:solidFill>
              </a:rPr>
              <a:t>2</a:t>
            </a:r>
            <a:r>
              <a:rPr lang="zh-CN" altLang="en-US" b="1">
                <a:solidFill>
                  <a:srgbClr val="0000FF"/>
                </a:solidFill>
              </a:rPr>
              <a:t>进入大气造成的。</a:t>
            </a:r>
            <a:r>
              <a:rPr lang="zh-CN" altLang="en-US" b="1"/>
              <a:t> </a:t>
            </a:r>
            <a:r>
              <a:rPr lang="en-US" altLang="zh-CN" b="1">
                <a:solidFill>
                  <a:srgbClr val="FF0000"/>
                </a:solidFill>
              </a:rPr>
              <a:t>CO</a:t>
            </a:r>
            <a:r>
              <a:rPr lang="en-US" altLang="zh-CN" b="1" baseline="-25000">
                <a:solidFill>
                  <a:srgbClr val="FF0000"/>
                </a:solidFill>
              </a:rPr>
              <a:t>2</a:t>
            </a:r>
            <a:r>
              <a:rPr lang="zh-CN" altLang="en-US" b="1"/>
              <a:t>具有吸热和隔热的功能。它在大气中增多的结果是形成一种无形的玻璃罩，使太阳辐射到地球上的热量无法向外层空间发散，其结果是地球表面变热起来。</a:t>
            </a:r>
            <a:r>
              <a:rPr lang="zh-CN" altLang="en-US" b="1">
                <a:solidFill>
                  <a:srgbClr val="FF0000"/>
                </a:solidFill>
              </a:rPr>
              <a:t>此外还有甲烷、臭氧、氯氟烃以及水气等对温室效应产生影响</a:t>
            </a:r>
            <a:r>
              <a:rPr lang="en-US" altLang="zh-CN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05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 animBg="1"/>
      <p:bldP spid="849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182" y="2637449"/>
            <a:ext cx="2734377" cy="152435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912166" y="260410"/>
            <a:ext cx="11278248" cy="135640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3300" b="1">
                <a:solidFill>
                  <a:srgbClr val="FF0000"/>
                </a:solidFill>
              </a:rPr>
              <a:t>臭氧空洞</a:t>
            </a:r>
            <a:r>
              <a:rPr lang="en-US" altLang="zh-CN" sz="3300" b="1">
                <a:solidFill>
                  <a:srgbClr val="000099"/>
                </a:solidFill>
              </a:rPr>
              <a:t>——</a:t>
            </a:r>
            <a:r>
              <a:rPr lang="zh-CN" altLang="en-US" sz="3300" b="1">
                <a:solidFill>
                  <a:srgbClr val="FF0000"/>
                </a:solidFill>
              </a:rPr>
              <a:t>主要是氯氟烃（氟利昂</a:t>
            </a:r>
            <a:r>
              <a:rPr lang="en-US" altLang="zh-CN" sz="3300" b="1">
                <a:solidFill>
                  <a:srgbClr val="FF0000"/>
                </a:solidFill>
              </a:rPr>
              <a:t>CF</a:t>
            </a:r>
            <a:r>
              <a:rPr lang="en-US" altLang="zh-CN" sz="3300" b="1" baseline="-25000">
                <a:solidFill>
                  <a:srgbClr val="FF0000"/>
                </a:solidFill>
              </a:rPr>
              <a:t>2</a:t>
            </a:r>
            <a:r>
              <a:rPr lang="en-US" altLang="zh-CN" sz="3300" b="1">
                <a:solidFill>
                  <a:srgbClr val="FF0000"/>
                </a:solidFill>
              </a:rPr>
              <a:t>Cl</a:t>
            </a:r>
            <a:r>
              <a:rPr lang="en-US" altLang="zh-CN" sz="3300" b="1" baseline="-25000">
                <a:solidFill>
                  <a:srgbClr val="FF0000"/>
                </a:solidFill>
              </a:rPr>
              <a:t>2</a:t>
            </a:r>
            <a:r>
              <a:rPr lang="zh-CN" altLang="en-US" sz="3300" b="1">
                <a:solidFill>
                  <a:srgbClr val="FF0000"/>
                </a:solidFill>
              </a:rPr>
              <a:t>）造成的</a:t>
            </a:r>
          </a:p>
          <a:p>
            <a:pPr algn="l" eaLnBrk="1" hangingPunct="1"/>
            <a:r>
              <a:rPr lang="zh-CN" altLang="en-US" b="1"/>
              <a:t>工业废气、汽车和飞机的尾气、核爆炸产物、氮肥的分解物，其中可能含有氮氧化物、一氧化碳、甲烷等几十种化学物质，都是破坏臭氧层的因素。</a:t>
            </a:r>
            <a:r>
              <a:rPr lang="zh-CN" altLang="en-US"/>
              <a:t> 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2351312" y="2061052"/>
            <a:ext cx="4607383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300" b="1">
                <a:solidFill>
                  <a:schemeClr val="bg1"/>
                </a:solidFill>
              </a:rPr>
              <a:t>O</a:t>
            </a:r>
            <a:r>
              <a:rPr lang="en-US" altLang="zh-CN" sz="3300" b="1" baseline="-25000">
                <a:solidFill>
                  <a:schemeClr val="bg1"/>
                </a:solidFill>
              </a:rPr>
              <a:t>3</a:t>
            </a:r>
            <a:r>
              <a:rPr lang="en-US" altLang="zh-CN" sz="3300" b="1">
                <a:solidFill>
                  <a:schemeClr val="bg1"/>
                </a:solidFill>
              </a:rPr>
              <a:t>+NO=NO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en-US" altLang="zh-CN" sz="3300" b="1">
                <a:solidFill>
                  <a:schemeClr val="bg1"/>
                </a:solidFill>
              </a:rPr>
              <a:t>+O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</a:p>
          <a:p>
            <a:pPr algn="l" eaLnBrk="1" hangingPunct="1"/>
            <a:r>
              <a:rPr lang="en-US" altLang="zh-CN" sz="3300" b="1">
                <a:solidFill>
                  <a:schemeClr val="bg1"/>
                </a:solidFill>
              </a:rPr>
              <a:t>NO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en-US" altLang="zh-CN" sz="3300" b="1">
                <a:solidFill>
                  <a:schemeClr val="bg1"/>
                </a:solidFill>
              </a:rPr>
              <a:t>+O=NO+O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endParaRPr lang="en-US" altLang="zh-CN" sz="3300" b="1">
              <a:solidFill>
                <a:schemeClr val="bg1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158719" y="3861693"/>
            <a:ext cx="4895213" cy="1806993"/>
            <a:chOff x="930" y="2523"/>
            <a:chExt cx="2313" cy="1138"/>
          </a:xfrm>
        </p:grpSpPr>
        <p:grpSp>
          <p:nvGrpSpPr>
            <p:cNvPr id="30732" name="Group 6"/>
            <p:cNvGrpSpPr>
              <a:grpSpLocks/>
            </p:cNvGrpSpPr>
            <p:nvPr/>
          </p:nvGrpSpPr>
          <p:grpSpPr bwMode="auto">
            <a:xfrm>
              <a:off x="930" y="2750"/>
              <a:ext cx="2313" cy="911"/>
              <a:chOff x="476" y="3294"/>
              <a:chExt cx="2313" cy="911"/>
            </a:xfrm>
          </p:grpSpPr>
          <p:sp>
            <p:nvSpPr>
              <p:cNvPr id="30734" name="Text Box 7"/>
              <p:cNvSpPr txBox="1">
                <a:spLocks noChangeArrowheads="1"/>
              </p:cNvSpPr>
              <p:nvPr/>
            </p:nvSpPr>
            <p:spPr bwMode="auto">
              <a:xfrm>
                <a:off x="476" y="3294"/>
                <a:ext cx="2313" cy="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sz="3300" b="1" dirty="0" smtClean="0">
                    <a:solidFill>
                      <a:srgbClr val="FFFF00"/>
                    </a:solidFill>
                  </a:rPr>
                  <a:t>   2O</a:t>
                </a:r>
                <a:r>
                  <a:rPr lang="en-US" altLang="zh-CN" sz="3300" b="1" baseline="-25000" dirty="0" smtClean="0">
                    <a:solidFill>
                      <a:srgbClr val="FFFF00"/>
                    </a:solidFill>
                  </a:rPr>
                  <a:t>3                   </a:t>
                </a:r>
                <a:r>
                  <a:rPr lang="en-US" altLang="zh-CN" sz="3300" b="1" dirty="0">
                    <a:solidFill>
                      <a:srgbClr val="FFFF00"/>
                    </a:solidFill>
                  </a:rPr>
                  <a:t>3O</a:t>
                </a:r>
                <a:r>
                  <a:rPr lang="en-US" altLang="zh-CN" sz="3300" b="1" baseline="-25000" dirty="0">
                    <a:solidFill>
                      <a:srgbClr val="FFFF00"/>
                    </a:solidFill>
                  </a:rPr>
                  <a:t>2</a:t>
                </a:r>
              </a:p>
              <a:p>
                <a:pPr algn="l" eaLnBrk="1" hangingPunct="1"/>
                <a:endParaRPr lang="en-US" altLang="zh-CN" sz="3300" b="1" baseline="-25000" dirty="0">
                  <a:solidFill>
                    <a:srgbClr val="FFFF00"/>
                  </a:solidFill>
                </a:endParaRPr>
              </a:p>
              <a:p>
                <a:pPr algn="l" eaLnBrk="1" hangingPunct="1"/>
                <a:r>
                  <a:rPr lang="en-US" altLang="zh-CN" sz="3300" b="1" dirty="0">
                    <a:solidFill>
                      <a:srgbClr val="FFFF00"/>
                    </a:solidFill>
                  </a:rPr>
                  <a:t>  </a:t>
                </a:r>
              </a:p>
            </p:txBody>
          </p:sp>
          <p:sp>
            <p:nvSpPr>
              <p:cNvPr id="30735" name="Line 8"/>
              <p:cNvSpPr>
                <a:spLocks noChangeShapeType="1"/>
              </p:cNvSpPr>
              <p:nvPr/>
            </p:nvSpPr>
            <p:spPr bwMode="auto">
              <a:xfrm>
                <a:off x="1202" y="3430"/>
                <a:ext cx="318" cy="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36" name="Line 9"/>
              <p:cNvSpPr>
                <a:spLocks noChangeShapeType="1"/>
              </p:cNvSpPr>
              <p:nvPr/>
            </p:nvSpPr>
            <p:spPr bwMode="auto">
              <a:xfrm flipH="1">
                <a:off x="1247" y="3521"/>
                <a:ext cx="318" cy="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33" name="Text Box 10"/>
            <p:cNvSpPr txBox="1">
              <a:spLocks noChangeArrowheads="1"/>
            </p:cNvSpPr>
            <p:nvPr/>
          </p:nvSpPr>
          <p:spPr bwMode="auto">
            <a:xfrm>
              <a:off x="1610" y="2523"/>
              <a:ext cx="3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66FF33"/>
                  </a:solidFill>
                </a:rPr>
                <a:t>NO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463470" y="3861694"/>
            <a:ext cx="3456066" cy="457306"/>
            <a:chOff x="2109" y="2432"/>
            <a:chExt cx="1633" cy="288"/>
          </a:xfrm>
        </p:grpSpPr>
        <p:sp>
          <p:nvSpPr>
            <p:cNvPr id="30730" name="Line 12"/>
            <p:cNvSpPr>
              <a:spLocks noChangeShapeType="1"/>
            </p:cNvSpPr>
            <p:nvPr/>
          </p:nvSpPr>
          <p:spPr bwMode="auto">
            <a:xfrm>
              <a:off x="2109" y="2614"/>
              <a:ext cx="771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1" name="Text Box 13"/>
            <p:cNvSpPr txBox="1">
              <a:spLocks noChangeArrowheads="1"/>
            </p:cNvSpPr>
            <p:nvPr/>
          </p:nvSpPr>
          <p:spPr bwMode="auto">
            <a:xfrm>
              <a:off x="2958" y="2432"/>
              <a:ext cx="7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rgbClr val="66FF33"/>
                  </a:solidFill>
                </a:rPr>
                <a:t>催化剂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407390" y="3429794"/>
            <a:ext cx="2592580" cy="647850"/>
            <a:chOff x="1610" y="2160"/>
            <a:chExt cx="1225" cy="408"/>
          </a:xfrm>
        </p:grpSpPr>
        <p:sp>
          <p:nvSpPr>
            <p:cNvPr id="30728" name="Text Box 16"/>
            <p:cNvSpPr txBox="1">
              <a:spLocks noChangeArrowheads="1"/>
            </p:cNvSpPr>
            <p:nvPr/>
          </p:nvSpPr>
          <p:spPr bwMode="auto">
            <a:xfrm>
              <a:off x="1610" y="2160"/>
              <a:ext cx="5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66FF33"/>
                  </a:solidFill>
                </a:rPr>
                <a:t>氯氟烃</a:t>
              </a:r>
            </a:p>
          </p:txBody>
        </p:sp>
        <p:sp>
          <p:nvSpPr>
            <p:cNvPr id="30729" name="Line 17"/>
            <p:cNvSpPr>
              <a:spLocks noChangeShapeType="1"/>
            </p:cNvSpPr>
            <p:nvPr/>
          </p:nvSpPr>
          <p:spPr bwMode="auto">
            <a:xfrm>
              <a:off x="2290" y="2296"/>
              <a:ext cx="545" cy="27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38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nimBg="1"/>
      <p:bldP spid="8397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7919537" y="0"/>
            <a:ext cx="4270877" cy="46803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3300" b="1">
                <a:solidFill>
                  <a:srgbClr val="FF0000"/>
                </a:solidFill>
              </a:rPr>
              <a:t>光化学烟雾</a:t>
            </a:r>
            <a:r>
              <a:rPr lang="en-US" altLang="zh-CN" sz="3300" b="1">
                <a:solidFill>
                  <a:srgbClr val="000099"/>
                </a:solidFill>
              </a:rPr>
              <a:t>——</a:t>
            </a:r>
            <a:r>
              <a:rPr lang="zh-CN" altLang="en-US" sz="3300" b="1">
                <a:solidFill>
                  <a:srgbClr val="000099"/>
                </a:solidFill>
              </a:rPr>
              <a:t>是由碳氢化合物和氮氧化物在阳光紫外线的作用下，发生光化学和热化学反应后，产生臭氧（</a:t>
            </a:r>
            <a:r>
              <a:rPr lang="en-US" altLang="zh-CN" sz="3300" b="1">
                <a:solidFill>
                  <a:srgbClr val="000099"/>
                </a:solidFill>
              </a:rPr>
              <a:t>90</a:t>
            </a:r>
            <a:r>
              <a:rPr lang="zh-CN" altLang="en-US" sz="3300" b="1">
                <a:solidFill>
                  <a:srgbClr val="000099"/>
                </a:solidFill>
              </a:rPr>
              <a:t>％以上）为主的氧化剂及</a:t>
            </a:r>
            <a:r>
              <a:rPr lang="zh-CN" altLang="en-US" sz="3300" b="1">
                <a:solidFill>
                  <a:srgbClr val="FF0000"/>
                </a:solidFill>
              </a:rPr>
              <a:t>颗粒混合物</a:t>
            </a:r>
            <a:r>
              <a:rPr lang="en-US" altLang="zh-CN" sz="3300" b="1">
                <a:solidFill>
                  <a:srgbClr val="000099"/>
                </a:solidFill>
              </a:rPr>
              <a:t>(</a:t>
            </a:r>
            <a:r>
              <a:rPr lang="zh-CN" altLang="en-US" sz="3300" b="1">
                <a:solidFill>
                  <a:srgbClr val="000099"/>
                </a:solidFill>
              </a:rPr>
              <a:t>醛类、过氧乙酰硝酸酯</a:t>
            </a:r>
            <a:r>
              <a:rPr lang="en-US" altLang="zh-CN" sz="3300" b="1">
                <a:solidFill>
                  <a:srgbClr val="000099"/>
                </a:solidFill>
              </a:rPr>
              <a:t>--PNA</a:t>
            </a:r>
            <a:r>
              <a:rPr lang="zh-CN" altLang="en-US" sz="3300" b="1">
                <a:solidFill>
                  <a:srgbClr val="000099"/>
                </a:solidFill>
              </a:rPr>
              <a:t>。</a:t>
            </a:r>
            <a:r>
              <a:rPr lang="zh-CN" altLang="en-US" b="1">
                <a:solidFill>
                  <a:srgbClr val="000099"/>
                </a:solidFill>
              </a:rPr>
              <a:t>　</a:t>
            </a:r>
          </a:p>
        </p:txBody>
      </p:sp>
      <p:pic>
        <p:nvPicPr>
          <p:cNvPr id="82947" name="Picture 3" descr="xinsrc_52211010210214291558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5" y="0"/>
            <a:ext cx="6816897" cy="379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7487793" y="4654040"/>
            <a:ext cx="4702621" cy="15872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0000"/>
                </a:solidFill>
              </a:rPr>
              <a:t>防止光化学烟雾事件发生的有效措施</a:t>
            </a:r>
            <a:r>
              <a:rPr lang="en-US" altLang="zh-CN" b="1">
                <a:solidFill>
                  <a:srgbClr val="FF0000"/>
                </a:solidFill>
              </a:rPr>
              <a:t>: </a:t>
            </a:r>
            <a:r>
              <a:rPr lang="zh-CN" altLang="en-US" b="1">
                <a:solidFill>
                  <a:srgbClr val="FF0000"/>
                </a:solidFill>
              </a:rPr>
              <a:t>　</a:t>
            </a:r>
          </a:p>
          <a:p>
            <a:pPr algn="l" eaLnBrk="1" hangingPunct="1"/>
            <a:r>
              <a:rPr lang="zh-CN" altLang="en-US" b="1"/>
              <a:t>①　</a:t>
            </a:r>
            <a:r>
              <a:rPr lang="zh-CN" altLang="en-US" b="1">
                <a:solidFill>
                  <a:srgbClr val="008000"/>
                </a:solidFill>
              </a:rPr>
              <a:t>尽量减少汽车废气的排放</a:t>
            </a:r>
            <a:r>
              <a:rPr lang="en-US" altLang="zh-CN" b="1">
                <a:solidFill>
                  <a:srgbClr val="008000"/>
                </a:solidFill>
              </a:rPr>
              <a:t>;</a:t>
            </a:r>
          </a:p>
          <a:p>
            <a:pPr algn="l" eaLnBrk="1" hangingPunct="1"/>
            <a:r>
              <a:rPr lang="en-US" altLang="zh-CN" b="1"/>
              <a:t>②</a:t>
            </a:r>
            <a:r>
              <a:rPr lang="zh-CN" altLang="en-US" b="1">
                <a:solidFill>
                  <a:srgbClr val="008000"/>
                </a:solidFill>
              </a:rPr>
              <a:t>研制新型绿色能源。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07402" y="3717198"/>
            <a:ext cx="4799975" cy="673256"/>
            <a:chOff x="476" y="2387"/>
            <a:chExt cx="2100" cy="424"/>
          </a:xfrm>
        </p:grpSpPr>
        <p:sp>
          <p:nvSpPr>
            <p:cNvPr id="37901" name="Text Box 6"/>
            <p:cNvSpPr txBox="1">
              <a:spLocks noChangeArrowheads="1"/>
            </p:cNvSpPr>
            <p:nvPr/>
          </p:nvSpPr>
          <p:spPr bwMode="auto">
            <a:xfrm>
              <a:off x="476" y="2523"/>
              <a:ext cx="21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FF0000"/>
                  </a:solidFill>
                </a:rPr>
                <a:t>①</a:t>
              </a:r>
              <a:r>
                <a:rPr lang="en-US" altLang="zh-CN">
                  <a:solidFill>
                    <a:srgbClr val="FF0000"/>
                  </a:solidFill>
                </a:rPr>
                <a:t> </a:t>
              </a:r>
              <a:r>
                <a:rPr lang="en-US" altLang="zh-CN" b="1">
                  <a:solidFill>
                    <a:srgbClr val="FF0000"/>
                  </a:solidFill>
                </a:rPr>
                <a:t>NO</a:t>
              </a:r>
              <a:r>
                <a:rPr lang="en-US" altLang="zh-CN" b="1" baseline="-25000">
                  <a:solidFill>
                    <a:srgbClr val="FF0000"/>
                  </a:solidFill>
                </a:rPr>
                <a:t>2</a:t>
              </a:r>
              <a:r>
                <a:rPr lang="en-US" altLang="zh-CN" b="1">
                  <a:solidFill>
                    <a:srgbClr val="FF0000"/>
                  </a:solidFill>
                </a:rPr>
                <a:t>  ===NO+O</a:t>
              </a:r>
            </a:p>
          </p:txBody>
        </p:sp>
        <p:sp>
          <p:nvSpPr>
            <p:cNvPr id="37902" name="Text Box 7"/>
            <p:cNvSpPr txBox="1">
              <a:spLocks noChangeArrowheads="1"/>
            </p:cNvSpPr>
            <p:nvPr/>
          </p:nvSpPr>
          <p:spPr bwMode="auto">
            <a:xfrm>
              <a:off x="884" y="2387"/>
              <a:ext cx="5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</a:rPr>
                <a:t>    </a:t>
              </a:r>
              <a:r>
                <a:rPr lang="zh-CN" altLang="en-US" b="1">
                  <a:solidFill>
                    <a:srgbClr val="FF0000"/>
                  </a:solidFill>
                </a:rPr>
                <a:t>光</a:t>
              </a:r>
            </a:p>
          </p:txBody>
        </p:sp>
      </p:grp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007402" y="4509544"/>
            <a:ext cx="4607384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0000"/>
                </a:solidFill>
              </a:rPr>
              <a:t>②2NO+O</a:t>
            </a:r>
            <a:r>
              <a:rPr lang="en-US" altLang="zh-CN" b="1" baseline="-25000">
                <a:solidFill>
                  <a:srgbClr val="FF0000"/>
                </a:solidFill>
              </a:rPr>
              <a:t>2  </a:t>
            </a:r>
            <a:r>
              <a:rPr lang="en-US" altLang="zh-CN" b="1">
                <a:solidFill>
                  <a:srgbClr val="FF0000"/>
                </a:solidFill>
              </a:rPr>
              <a:t>=  2NO</a:t>
            </a:r>
            <a:r>
              <a:rPr lang="en-US" altLang="zh-CN" b="1" baseline="-2500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63487" y="5230433"/>
            <a:ext cx="4895213" cy="600214"/>
            <a:chOff x="476" y="3294"/>
            <a:chExt cx="2313" cy="378"/>
          </a:xfrm>
        </p:grpSpPr>
        <p:sp>
          <p:nvSpPr>
            <p:cNvPr id="37898" name="Text Box 10"/>
            <p:cNvSpPr txBox="1">
              <a:spLocks noChangeArrowheads="1"/>
            </p:cNvSpPr>
            <p:nvPr/>
          </p:nvSpPr>
          <p:spPr bwMode="auto">
            <a:xfrm>
              <a:off x="476" y="3294"/>
              <a:ext cx="2313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sz="3300" b="1">
                  <a:solidFill>
                    <a:srgbClr val="FF0000"/>
                  </a:solidFill>
                </a:rPr>
                <a:t>③3O</a:t>
              </a:r>
              <a:r>
                <a:rPr lang="en-US" altLang="zh-CN" sz="3300" b="1" baseline="-25000">
                  <a:solidFill>
                    <a:srgbClr val="FF0000"/>
                  </a:solidFill>
                </a:rPr>
                <a:t>2</a:t>
              </a:r>
              <a:r>
                <a:rPr lang="en-US" altLang="zh-CN" sz="3300" b="1">
                  <a:solidFill>
                    <a:srgbClr val="FF0000"/>
                  </a:solidFill>
                </a:rPr>
                <a:t>         2O</a:t>
              </a:r>
              <a:r>
                <a:rPr lang="en-US" altLang="zh-CN" sz="3300" b="1" baseline="-250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7899" name="Line 11"/>
            <p:cNvSpPr>
              <a:spLocks noChangeShapeType="1"/>
            </p:cNvSpPr>
            <p:nvPr/>
          </p:nvSpPr>
          <p:spPr bwMode="auto">
            <a:xfrm>
              <a:off x="1114" y="3422"/>
              <a:ext cx="31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0" name="Line 12"/>
            <p:cNvSpPr>
              <a:spLocks noChangeShapeType="1"/>
            </p:cNvSpPr>
            <p:nvPr/>
          </p:nvSpPr>
          <p:spPr bwMode="auto">
            <a:xfrm flipH="1">
              <a:off x="1114" y="3547"/>
              <a:ext cx="31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644390" y="547502"/>
            <a:ext cx="6529612" cy="355701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solidFill>
                  <a:schemeClr val="bg1"/>
                </a:solidFill>
              </a:rPr>
              <a:t>光化学烟雾对人体有很大的刺激性和毒害作用。它刺激人的眼、鼻、气管和肺等器官，产生眼红流泪、气喘咳嗽等症状，严重时可使人头晕胸痛，恶心呕吐，手足抽搐，血压下降，昏迷致死。由于臭氧影响细胞的渗透性，甚至使植物丧失遗传能力。</a:t>
            </a:r>
          </a:p>
          <a:p>
            <a:pPr algn="l" eaLnBrk="1" hangingPunct="1"/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nimBg="1"/>
      <p:bldP spid="82948" grpId="0" animBg="1"/>
      <p:bldP spid="82952" grpId="0"/>
      <p:bldP spid="8295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http://www.gdsszx.cn/jsfz/UploadFiles_3211/201509/2015090707450005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20" y="214862"/>
            <a:ext cx="4310213" cy="24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34566" y="4881174"/>
            <a:ext cx="1185584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</a:rPr>
              <a:t>红色烟剂成分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仿宋_GB2312"/>
              </a:rPr>
              <a:t>: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宋体" pitchFamily="2" charset="-122"/>
              </a:rPr>
              <a:t>高氯酸钾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25.0g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宋体" pitchFamily="2" charset="-122"/>
              </a:rPr>
              <a:t>，玫瑰精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50.0g 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宋体" pitchFamily="2" charset="-122"/>
              </a:rPr>
              <a:t>，三硫化锑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29.0g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宋体" pitchFamily="2" charset="-122"/>
              </a:rPr>
              <a:t>，阿拉伯胶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5.0g</a:t>
            </a:r>
          </a:p>
          <a:p>
            <a:r>
              <a:rPr lang="zh-CN" altLang="en-US" b="1" dirty="0">
                <a:solidFill>
                  <a:srgbClr val="9933FF"/>
                </a:solidFill>
              </a:rPr>
              <a:t>紫色烟剂成分</a:t>
            </a:r>
            <a:r>
              <a:rPr lang="en-US" altLang="zh-CN" b="1" dirty="0">
                <a:solidFill>
                  <a:srgbClr val="9933FF"/>
                </a:solidFill>
              </a:rPr>
              <a:t>:</a:t>
            </a:r>
            <a:r>
              <a:rPr lang="zh-CN" altLang="en-US" b="1" dirty="0"/>
              <a:t>氯酸钾 </a:t>
            </a:r>
            <a:r>
              <a:rPr lang="en-US" altLang="zh-CN" b="1" dirty="0"/>
              <a:t>26.0g</a:t>
            </a:r>
            <a:r>
              <a:rPr lang="zh-CN" altLang="en-US" b="1" dirty="0"/>
              <a:t>，靛蓝 </a:t>
            </a:r>
            <a:r>
              <a:rPr lang="en-US" altLang="zh-CN" b="1" dirty="0"/>
              <a:t>22.0g</a:t>
            </a:r>
            <a:r>
              <a:rPr lang="zh-CN" altLang="en-US" b="1" dirty="0"/>
              <a:t>，玫瑰精 </a:t>
            </a:r>
            <a:r>
              <a:rPr lang="en-US" altLang="zh-CN" b="1" dirty="0"/>
              <a:t>16.0g</a:t>
            </a:r>
            <a:r>
              <a:rPr lang="zh-CN" altLang="en-US" b="1" dirty="0"/>
              <a:t>，对位红 </a:t>
            </a:r>
            <a:r>
              <a:rPr lang="en-US" altLang="zh-CN" b="1" dirty="0"/>
              <a:t>21.0g</a:t>
            </a:r>
            <a:r>
              <a:rPr lang="zh-CN" altLang="en-US" b="1" dirty="0"/>
              <a:t>，面粉 </a:t>
            </a:r>
            <a:r>
              <a:rPr lang="en-US" altLang="zh-CN" b="1" dirty="0"/>
              <a:t>15.0g </a:t>
            </a:r>
            <a:endParaRPr lang="zh-CN" altLang="en-US" b="1" dirty="0"/>
          </a:p>
          <a:p>
            <a:r>
              <a:rPr lang="zh-CN" altLang="en-US" b="1" dirty="0" smtClean="0">
                <a:solidFill>
                  <a:srgbClr val="0000FF"/>
                </a:solidFill>
              </a:rPr>
              <a:t>蓝色</a:t>
            </a:r>
            <a:r>
              <a:rPr lang="zh-CN" altLang="en-US" b="1" dirty="0">
                <a:solidFill>
                  <a:srgbClr val="0000FF"/>
                </a:solidFill>
              </a:rPr>
              <a:t>烟剂成分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zh-CN" altLang="en-US" b="1" dirty="0"/>
              <a:t>氯酸钾 </a:t>
            </a:r>
            <a:r>
              <a:rPr lang="en-US" altLang="zh-CN" b="1" dirty="0"/>
              <a:t>28.0g</a:t>
            </a:r>
            <a:r>
              <a:rPr lang="zh-CN" altLang="en-US" b="1" dirty="0"/>
              <a:t>，甲基蓝 </a:t>
            </a:r>
            <a:r>
              <a:rPr lang="en-US" altLang="zh-CN" b="1" dirty="0"/>
              <a:t>17.0g</a:t>
            </a:r>
            <a:r>
              <a:rPr lang="zh-CN" altLang="en-US" b="1" dirty="0"/>
              <a:t>，靛蓝 </a:t>
            </a:r>
            <a:r>
              <a:rPr lang="en-US" altLang="zh-CN" b="1" dirty="0"/>
              <a:t>40.0g</a:t>
            </a:r>
            <a:r>
              <a:rPr lang="zh-CN" altLang="en-US" b="1" dirty="0"/>
              <a:t>，面粉 </a:t>
            </a:r>
            <a:r>
              <a:rPr lang="en-US" altLang="zh-CN" b="1" dirty="0"/>
              <a:t>15.0g </a:t>
            </a:r>
            <a:endParaRPr lang="zh-CN" altLang="en-US" b="1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仿宋_GB2312"/>
              </a:rPr>
              <a:t> 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02757" name="Picture 5" descr="http://image88.360doc.com/DownloadImg/2015/09/0312/58526377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214862"/>
            <a:ext cx="466443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550590" y="2060314"/>
            <a:ext cx="10702551" cy="269523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00FF"/>
                </a:solidFill>
              </a:rPr>
              <a:t>人们常常在晴朗的天空中看到喷气式飞机在高空飞行时，机身后边会出现一条或数条长长的“白烟”，人们习惯地称它为“飞机拉烟”。其实，这不是喷气式飞机喷出来的烟，而是飞机排出来的废气与周围环境空气混合后，水汽凝结而成的特殊云</a:t>
            </a:r>
            <a:r>
              <a:rPr lang="zh-CN" altLang="en-US" b="1" dirty="0" smtClean="0">
                <a:solidFill>
                  <a:srgbClr val="0000FF"/>
                </a:solidFill>
              </a:rPr>
              <a:t>系（</a:t>
            </a:r>
            <a:r>
              <a:rPr lang="zh-CN" altLang="en-US" b="1" dirty="0" smtClean="0">
                <a:solidFill>
                  <a:srgbClr val="FF0000"/>
                </a:solidFill>
              </a:rPr>
              <a:t>尾迹云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b="1" dirty="0"/>
              <a:t>各国飞机拉烟一般使用的拉烟剂是</a:t>
            </a:r>
            <a:r>
              <a:rPr lang="zh-CN" altLang="en-US" b="1" dirty="0">
                <a:solidFill>
                  <a:srgbClr val="FF0000"/>
                </a:solidFill>
              </a:rPr>
              <a:t>硫酸酐</a:t>
            </a:r>
            <a:r>
              <a:rPr lang="zh-CN" altLang="en-US" b="1" dirty="0"/>
              <a:t>。当飞行员打开阀门时，硫酸酐从高压容器中喷出与空气中的水汽结合形成烟雾，如果再加上不同的配料，烟雾就可呈现出鲜艳的颜色。</a:t>
            </a:r>
            <a:r>
              <a:rPr lang="zh-CN" altLang="en-US" dirty="0"/>
              <a:t> 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957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7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6586" y="260401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1773610"/>
            <a:ext cx="4475794" cy="422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66702" y="2637706"/>
            <a:ext cx="5237016" cy="2964914"/>
            <a:chOff x="5466702" y="2637706"/>
            <a:chExt cx="5237016" cy="2964914"/>
          </a:xfrm>
        </p:grpSpPr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5466702" y="2637706"/>
              <a:ext cx="5237016" cy="296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lang="en-US" altLang="zh-CN" sz="2800" b="1" baseline="-25000" dirty="0" smtClean="0">
                <a:solidFill>
                  <a:srgbClr val="FF0000"/>
                </a:solidFill>
              </a:endParaRP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CaCO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3 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=====  </a:t>
              </a:r>
              <a:r>
                <a:rPr lang="en-US" altLang="zh-CN" sz="2800" b="1" dirty="0" err="1" smtClean="0">
                  <a:solidFill>
                    <a:srgbClr val="FF0000"/>
                  </a:solidFill>
                </a:rPr>
                <a:t>CaO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+   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2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 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SO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 +  </a:t>
              </a:r>
              <a:r>
                <a:rPr lang="en-US" altLang="zh-CN" sz="2800" b="1" dirty="0" err="1" smtClean="0">
                  <a:solidFill>
                    <a:srgbClr val="FF0000"/>
                  </a:solidFill>
                </a:rPr>
                <a:t>CaO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 = CaSO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3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 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2CaSO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+O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= 2CaSO</a:t>
              </a:r>
              <a:r>
                <a:rPr lang="en-US" altLang="zh-CN" sz="2800" b="1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5" name="AutoShape 25"/>
            <p:cNvSpPr>
              <a:spLocks noChangeArrowheads="1"/>
            </p:cNvSpPr>
            <p:nvPr/>
          </p:nvSpPr>
          <p:spPr bwMode="auto">
            <a:xfrm>
              <a:off x="7412870" y="4047915"/>
              <a:ext cx="190475" cy="144496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AutoShape 25"/>
            <p:cNvSpPr>
              <a:spLocks noChangeArrowheads="1"/>
            </p:cNvSpPr>
            <p:nvPr/>
          </p:nvSpPr>
          <p:spPr bwMode="auto">
            <a:xfrm>
              <a:off x="7459739" y="5013970"/>
              <a:ext cx="190475" cy="144496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6975000" y="2736503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高温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923890" y="2967335"/>
              <a:ext cx="0" cy="4624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0841388" y="927366"/>
            <a:ext cx="492443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lang="zh-CN" altLang="zh-CN" sz="36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1450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78455"/>
              </p:ext>
            </p:extLst>
          </p:nvPr>
        </p:nvGraphicFramePr>
        <p:xfrm>
          <a:off x="334566" y="634847"/>
          <a:ext cx="11036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0" name="文档" r:id="rId3" imgW="11038247" imgH="5967984" progId="Word.Document.12">
                  <p:embed/>
                </p:oleObj>
              </mc:Choice>
              <mc:Fallback>
                <p:oleObj name="文档" r:id="rId3" imgW="11038247" imgH="5967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66" y="634847"/>
                        <a:ext cx="11036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472168" y="4437906"/>
            <a:ext cx="7855286" cy="72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72168" y="5374010"/>
            <a:ext cx="4686934" cy="72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1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87095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方法二：氨水脱硫法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该脱硫法采用喷雾吸收法，雾化的氨水与烟气中的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直接接触吸收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2(NH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，然后进一步氧化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方法三：钠、碱脱硫法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钠、碱脱硫法是用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NaOH/Na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，发生反应的化学方程式为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2558" y="2637706"/>
            <a:ext cx="10945216" cy="3295774"/>
            <a:chOff x="262558" y="2637706"/>
            <a:chExt cx="10945216" cy="3295774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087094" y="2637706"/>
              <a:ext cx="48245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40395" y="3289290"/>
              <a:ext cx="48245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383238" y="5229994"/>
              <a:ext cx="48245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62558" y="5933480"/>
              <a:ext cx="48245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807174" y="5933480"/>
              <a:ext cx="48245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1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469" y="837506"/>
            <a:ext cx="1129693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方法四：双碱脱硫法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先利用烧碱吸收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，再利用熟石灰浆液进行再生，再生后的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碱液可循环使用，化学反应原理为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吸收反应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O，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2Na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再生反应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74826" y="3481388"/>
            <a:ext cx="6012668" cy="1961654"/>
            <a:chOff x="2674826" y="3481388"/>
            <a:chExt cx="6012668" cy="196165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74826" y="3481388"/>
              <a:ext cx="4500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674826" y="4149874"/>
              <a:ext cx="4500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674826" y="4653930"/>
              <a:ext cx="594066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674826" y="5374010"/>
              <a:ext cx="6012668" cy="690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40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770" y="189434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微软雅黑"/>
                <a:cs typeface="Times New Roman"/>
              </a:rPr>
              <a:t>深度思考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如何洗涤附着在试管内壁上的硫？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硫单质易溶于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。所以当试管壁上沾有单质硫时，可用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洗涤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哪些事实能说明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18099"/>
              </p:ext>
            </p:extLst>
          </p:nvPr>
        </p:nvGraphicFramePr>
        <p:xfrm>
          <a:off x="592940" y="3573810"/>
          <a:ext cx="112141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0" name="文档" r:id="rId3" imgW="11243888" imgH="2850970" progId="Word.Document.12">
                  <p:embed/>
                </p:oleObj>
              </mc:Choice>
              <mc:Fallback>
                <p:oleObj name="文档" r:id="rId3" imgW="11243888" imgH="2850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940" y="3573810"/>
                        <a:ext cx="112141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9990" y="837506"/>
            <a:ext cx="4503728" cy="766688"/>
            <a:chOff x="6055974" y="837506"/>
            <a:chExt cx="4503728" cy="766688"/>
          </a:xfrm>
        </p:grpSpPr>
        <p:sp>
          <p:nvSpPr>
            <p:cNvPr id="2" name="矩形 1"/>
            <p:cNvSpPr/>
            <p:nvPr/>
          </p:nvSpPr>
          <p:spPr>
            <a:xfrm>
              <a:off x="6263144" y="934914"/>
              <a:ext cx="40543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还可以用热的</a:t>
              </a:r>
              <a:r>
                <a:rPr lang="en-US" altLang="zh-CN" sz="2800" b="1" kern="100" dirty="0" err="1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NaOH</a:t>
              </a:r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溶液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82111" y="2207778"/>
            <a:ext cx="6320961" cy="550640"/>
            <a:chOff x="3158621" y="2375098"/>
            <a:chExt cx="6320961" cy="550640"/>
          </a:xfrm>
        </p:grpSpPr>
        <p:sp>
          <p:nvSpPr>
            <p:cNvPr id="6" name="矩形 5"/>
            <p:cNvSpPr/>
            <p:nvPr/>
          </p:nvSpPr>
          <p:spPr>
            <a:xfrm>
              <a:off x="3158621" y="2402518"/>
              <a:ext cx="63209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3S + 6NaOH == 2Na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S+Na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 + 3H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O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349726" y="2375098"/>
              <a:ext cx="216024" cy="216000"/>
            </a:xfrm>
            <a:prstGeom prst="triangl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630819"/>
              </p:ext>
            </p:extLst>
          </p:nvPr>
        </p:nvGraphicFramePr>
        <p:xfrm>
          <a:off x="1486694" y="5235243"/>
          <a:ext cx="1121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1" name="文档" r:id="rId5" imgW="11243888" imgH="2850970" progId="Word.Document.12">
                  <p:embed/>
                </p:oleObj>
              </mc:Choice>
              <mc:Fallback>
                <p:oleObj name="文档" r:id="rId5" imgW="11243888" imgH="285097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694" y="5235243"/>
                        <a:ext cx="112141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486694" y="5833862"/>
            <a:ext cx="4281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(3)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&gt;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en-US" sz="2800" baseline="-25000" dirty="0"/>
          </a:p>
        </p:txBody>
      </p:sp>
      <p:sp>
        <p:nvSpPr>
          <p:cNvPr id="13" name="动作按钮: 前进或下一项 12">
            <a:hlinkClick r:id="rId7" action="ppaction://hlinksldjump" highlightClick="1"/>
          </p:cNvPr>
          <p:cNvSpPr/>
          <p:nvPr/>
        </p:nvSpPr>
        <p:spPr>
          <a:xfrm>
            <a:off x="3365756" y="470568"/>
            <a:ext cx="399272" cy="3942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2686" y="1197546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性质的多重性</a:t>
            </a:r>
            <a:endParaRPr lang="zh-CN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的叙述中正确的是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通入氯水后，溶液褪色，酸性减弱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是酸性氧化物，溶于水得稳定的亚硫酸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溶液一定得到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两种物质均能与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溶液反应，各自又能与某些酸反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5377" y="-98598"/>
            <a:ext cx="11390469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P83-7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为验证卤素单质氧化性的相对强弱，某小组用下图所示装置进行实验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夹持仪器已略去，气密性已检验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63" y="1341562"/>
            <a:ext cx="8152783" cy="36176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5474" y="4113870"/>
            <a:ext cx="95052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打开弹簧夹，打开活塞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，滴加浓盐酸。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中的溶液都变为黄色时，夹紧弹簧夹。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中溶液由黄色变为红棕色时，关闭活塞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3934966" y="3717826"/>
            <a:ext cx="1224136" cy="39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350790" y="3429794"/>
            <a:ext cx="1555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制备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59102" y="2925738"/>
            <a:ext cx="1944216" cy="720080"/>
          </a:xfrm>
          <a:prstGeom prst="ellipse">
            <a:avLst/>
          </a:prstGeom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121898" tIns="60948" rIns="121898" bIns="60948" rtlCol="0" anchor="ctr"/>
          <a:lstStyle/>
          <a:p>
            <a:pPr algn="r" defTabSz="914400"/>
            <a:endParaRPr lang="zh-CN" altLang="en-US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4727054" y="3150392"/>
            <a:ext cx="569934" cy="1190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537178" y="2773011"/>
            <a:ext cx="1261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&gt;I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607374" y="4230463"/>
            <a:ext cx="720080" cy="4234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39974" y="4653930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&gt;Br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9649091" y="2061642"/>
            <a:ext cx="731169" cy="5751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577326" y="1485578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&gt;Br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9553612" y="4413447"/>
            <a:ext cx="802934" cy="4809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827395" y="4797946"/>
            <a:ext cx="13083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&gt;I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50590" y="6706720"/>
            <a:ext cx="492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50590" y="6094090"/>
            <a:ext cx="492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 bwMode="auto">
          <a:xfrm>
            <a:off x="5519142" y="5590034"/>
            <a:ext cx="2149386" cy="504056"/>
          </a:xfrm>
          <a:prstGeom prst="ellipse">
            <a:avLst/>
          </a:prstGeom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121898" tIns="60948" rIns="121898" bIns="60948" rtlCol="0" anchor="ctr"/>
          <a:lstStyle/>
          <a:p>
            <a:pPr algn="r" defTabSz="914400"/>
            <a:endParaRPr lang="zh-CN" altLang="en-US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15486" y="900803"/>
            <a:ext cx="3203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不会过量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52982" y="5561006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避免是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氧化了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0" grpId="0"/>
      <p:bldP spid="23" grpId="0"/>
      <p:bldP spid="27" grpId="0"/>
      <p:bldP spid="32" grpId="0"/>
      <p:bldP spid="36" grpId="0" animBg="1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1167" y="1269554"/>
            <a:ext cx="1083450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项中，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，酸性增强；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项中，亚硫酸不稳定易分解；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项，通入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的量不同，产物可能是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，也可能是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，还可能是二者的混合物；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能和硝酸反应，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能和氢氟酸反应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1943779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下列物质均有漂白作用，其中漂白原理与其他三种不同的是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C.O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D.Na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的漂白属于加合型，而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均属于氧化型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87694" y="209555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286" y="837506"/>
            <a:ext cx="11053228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如图所示，利用培养皿探究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的性质。实验时向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固体上滴几滴浓硫酸，立即用另一培养皿扣在上面。表中对实验现象的描述或解释不正确的是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4532" name="Picture 20" descr="HX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76" y="3033791"/>
            <a:ext cx="7539062" cy="219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62886"/>
              </p:ext>
            </p:extLst>
          </p:nvPr>
        </p:nvGraphicFramePr>
        <p:xfrm>
          <a:off x="944538" y="621482"/>
          <a:ext cx="10296088" cy="3744416"/>
        </p:xfrm>
        <a:graphic>
          <a:graphicData uri="http://schemas.openxmlformats.org/drawingml/2006/table">
            <a:tbl>
              <a:tblPr/>
              <a:tblGrid>
                <a:gridCol w="1180777"/>
                <a:gridCol w="2869462"/>
                <a:gridCol w="6245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单质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具有还原性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品红溶液褪色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具有漂白性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622" y="4509914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，进而与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14040"/>
            <a:ext cx="11163760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常见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的能用于漂白的物质的比较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3379"/>
              </p:ext>
            </p:extLst>
          </p:nvPr>
        </p:nvGraphicFramePr>
        <p:xfrm>
          <a:off x="681906" y="1544886"/>
          <a:ext cx="10873206" cy="4664537"/>
        </p:xfrm>
        <a:graphic>
          <a:graphicData uri="http://schemas.openxmlformats.org/drawingml/2006/table">
            <a:tbl>
              <a:tblPr/>
              <a:tblGrid>
                <a:gridCol w="1800198"/>
                <a:gridCol w="1944216"/>
                <a:gridCol w="2016224"/>
                <a:gridCol w="946070"/>
                <a:gridCol w="2150274"/>
                <a:gridCol w="2016224"/>
              </a:tblGrid>
              <a:tr h="136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用于漂白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实际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参与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漂白的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类别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特点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en-US" altLang="zh-CN" sz="2800" b="1" kern="100" baseline="0" dirty="0" smtClean="0">
                        <a:solidFill>
                          <a:srgbClr val="FF0000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C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吸附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不可逆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一般用于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溶液漂白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潮湿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en-US" altLang="zh-CN" sz="2800" b="1" kern="100" baseline="0" dirty="0" smtClean="0">
                        <a:solidFill>
                          <a:srgbClr val="FF0000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b="1" kern="1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HClO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利用次氯酸的强氧化性进行漂白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可以漂白所有有机色质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次氯酸盐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9565"/>
              </p:ext>
            </p:extLst>
          </p:nvPr>
        </p:nvGraphicFramePr>
        <p:xfrm>
          <a:off x="1005110" y="909514"/>
          <a:ext cx="10130656" cy="5120640"/>
        </p:xfrm>
        <a:graphic>
          <a:graphicData uri="http://schemas.openxmlformats.org/drawingml/2006/table">
            <a:tbl>
              <a:tblPr/>
              <a:tblGrid>
                <a:gridCol w="1836204"/>
                <a:gridCol w="1237668"/>
                <a:gridCol w="2160241"/>
                <a:gridCol w="1224135"/>
                <a:gridCol w="1836204"/>
                <a:gridCol w="1836204"/>
              </a:tblGrid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H</a:t>
                      </a:r>
                      <a:r>
                        <a:rPr lang="en-US" altLang="zh-CN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2</a:t>
                      </a:r>
                      <a:r>
                        <a:rPr lang="en-US" alt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O</a:t>
                      </a:r>
                      <a:r>
                        <a:rPr lang="en-US" altLang="zh-CN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2</a:t>
                      </a:r>
                      <a:endParaRPr lang="zh-CN" sz="2800" b="1" kern="100" baseline="-250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过氧化氢的强氧化性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可逆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可以漂白所有有机色质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SO</a:t>
                      </a:r>
                      <a:r>
                        <a:rPr lang="en-US" altLang="zh-CN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2</a:t>
                      </a:r>
                      <a:endParaRPr lang="zh-CN" sz="2800" b="1" kern="100" baseline="-250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二氧化硫与有色物质化合生成不稳定的无色物质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非氧化还原漂白，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可逆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具有选择性，如品红、棉、麻、草等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2500" y="-35310"/>
            <a:ext cx="11569931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的检验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下列溶液能够区别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气体的是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澄清的石灰水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氯水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	B.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以外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	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1238" y="3213770"/>
            <a:ext cx="10903510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都属于酸性氧化物，它们都能与石灰水反应生成不溶性的盐，所以不能利用这一性质来区别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b="1" kern="100" dirty="0">
              <a:solidFill>
                <a:srgbClr val="0000CC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溶液氧化生成单质硫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有淡黄色沉淀生成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b="1" kern="100" dirty="0">
              <a:solidFill>
                <a:srgbClr val="0000CC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也具有还原性，能被酸性</a:t>
            </a:r>
            <a:r>
              <a:rPr lang="en-US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b="1" kern="100" baseline="-250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溶液和氯水氧化</a:t>
            </a:r>
            <a:r>
              <a:rPr lang="en-US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溶液褪色</a:t>
            </a:r>
            <a:r>
              <a:rPr lang="en-US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b="1" kern="100" dirty="0" smtClean="0">
              <a:solidFill>
                <a:srgbClr val="0000CC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 smtClean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还具有漂白性，能使品红溶液褪色。</a:t>
            </a:r>
            <a:endParaRPr lang="zh-CN" altLang="zh-CN" b="1" kern="100" dirty="0">
              <a:solidFill>
                <a:srgbClr val="0000CC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而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没有这些性质。所以可以用</a:t>
            </a:r>
            <a:r>
              <a:rPr lang="en-US" altLang="zh-CN" b="1" kern="100" dirty="0">
                <a:solidFill>
                  <a:srgbClr val="0000CC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b="1" kern="100" dirty="0">
                <a:solidFill>
                  <a:srgbClr val="0000CC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b="1" kern="100" dirty="0">
                <a:solidFill>
                  <a:srgbClr val="0000CC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b="1" kern="100" dirty="0">
                <a:solidFill>
                  <a:srgbClr val="0000CC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来区别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b="1" kern="1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b="1" kern="100" baseline="-25000" dirty="0">
                <a:solidFill>
                  <a:srgbClr val="0000CC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 smtClean="0">
                <a:solidFill>
                  <a:srgbClr val="0000CC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b="1" kern="100" dirty="0">
              <a:solidFill>
                <a:srgbClr val="0000CC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87294" y="693490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766" y="477466"/>
            <a:ext cx="11074344" cy="6263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下列实验中能证明某气体为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使澄清石灰水变浑浊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使湿润的蓝色石蕊试纸变红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使品红溶液褪色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溶液，有白色沉淀生成，该沉淀溶于稀盐酸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通入溴水中，能使溴水褪色，再滴加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溶液有白色沉淀产生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都不能证明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也能产生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中的实验现象，酸性气体一般都能使湿润的蓝色石蕊试纸变红，氯气也能使品红溶液褪色。实验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说明气体有还原性，结合后续实验现象说明该气体是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2874" y="58338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495761"/>
            <a:ext cx="1118508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右图是检验某无色气体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置图，按要求回答下列问题：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6194" name="Picture 2" descr="8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96" y="752310"/>
            <a:ext cx="2865826" cy="16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3095" y="531737"/>
            <a:ext cx="11185087" cy="60537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解题指导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一定要理解题意是检验气体成分，检验二氧化硫用品红溶液，吸收二氧化硫用酸性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溶液，检验二氧化碳用澄清石灰水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检验二氧化碳之前，必须除尽二氧化硫，因为二氧化硫也能使澄清石灰水变浑浊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是否除尽，所以酸性高锰酸钾溶液颜色变浅，但不能褪成无色，若褪成无色则不能证明二氧化硫已除尽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品红溶液　检验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　除去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是否除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尽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澄清石灰水　检验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溶液的颜色变浅但不褪成无色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或不褪色或不褪成无色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1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4939" y="1750521"/>
            <a:ext cx="1164638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实验过程：</a:t>
            </a:r>
            <a:endParaRPr lang="zh-CN" altLang="zh-CN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打开弹簧夹，打开活塞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，滴加浓盐酸。</a:t>
            </a:r>
            <a:endParaRPr lang="zh-CN" altLang="zh-CN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中的溶液都变为黄色时，夹紧弹簧夹。</a:t>
            </a:r>
            <a:endParaRPr lang="zh-CN" altLang="zh-CN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中溶液由黄色变为红棕色时，关闭活塞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中产生黄绿色气体，其电子式是</a:t>
            </a:r>
            <a:r>
              <a:rPr lang="en-US" altLang="zh-CN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  <a:r>
              <a:rPr lang="zh-CN" altLang="zh-CN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验证氯气的氧化性强于碘的实验现象是</a:t>
            </a:r>
            <a:r>
              <a:rPr lang="en-US" altLang="zh-CN" kern="100" dirty="0" smtClean="0">
                <a:latin typeface="Times New Roman"/>
                <a:ea typeface="华文细黑"/>
                <a:cs typeface="Courier New"/>
              </a:rPr>
              <a:t>________________________</a:t>
            </a:r>
            <a:r>
              <a:rPr lang="zh-CN" altLang="zh-CN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kern="100" dirty="0">
              <a:effectLst/>
              <a:latin typeface="宋体"/>
              <a:cs typeface="Courier New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57" y="261442"/>
            <a:ext cx="5904656" cy="275494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0013" y="189434"/>
            <a:ext cx="5911218" cy="17149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为验证卤素单质氧化性的相对强弱，某小组用下图所示装置进行实验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夹持仪器已略去，气密性已检验</a:t>
            </a: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51" y="4077866"/>
            <a:ext cx="1306640" cy="71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257951" y="4831045"/>
            <a:ext cx="34163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湿润的淀粉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­KI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试纸变蓝</a:t>
            </a:r>
            <a:endParaRPr lang="zh-CN" altLang="zh-CN" sz="1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4623" y="5751592"/>
            <a:ext cx="10357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(3)B</a:t>
            </a:r>
            <a:r>
              <a:rPr lang="zh-CN" altLang="zh-CN" kern="100" dirty="0">
                <a:latin typeface="Times New Roman"/>
                <a:ea typeface="华文细黑"/>
                <a:cs typeface="Times New Roman"/>
              </a:rPr>
              <a:t>中溶液发生反应的离子方程式是</a:t>
            </a:r>
            <a:r>
              <a:rPr lang="en-US" altLang="zh-CN" kern="100" dirty="0">
                <a:latin typeface="Times New Roman"/>
                <a:ea typeface="华文细黑"/>
                <a:cs typeface="Courier New"/>
              </a:rPr>
              <a:t>_____________________________</a:t>
            </a:r>
          </a:p>
        </p:txBody>
      </p:sp>
      <p:sp>
        <p:nvSpPr>
          <p:cNvPr id="15" name="矩形 14"/>
          <p:cNvSpPr/>
          <p:nvPr/>
        </p:nvSpPr>
        <p:spPr>
          <a:xfrm>
            <a:off x="6020385" y="5662042"/>
            <a:ext cx="3525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=Br</a:t>
            </a:r>
            <a:r>
              <a:rPr lang="en-US" altLang="zh-CN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1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323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32158"/>
            <a:ext cx="11185087" cy="6254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鉴别的一般方法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利用物理性质鉴别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气味：用标准的闻气体气味法，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利用化学性质鉴别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氧化性：与硫化氢气体混合，有淡黄色固体生成。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还原性：将气体通入稀氯水中，使氯水褪色；将气体通入稀溴水中，使溴水褪色；将气体通入酸性高锰酸钾溶液中，酸性高锰酸钾溶液褪色；将气体通入氯化铁溶液中，氯化铁溶液由黄色变成浅绿色；将气体通入硝酸钡溶液中，产生沉淀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3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b="1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将气体通入品红溶液中，能使品红溶液褪色；加热颜色又恢复</a:t>
            </a:r>
            <a:r>
              <a:rPr lang="zh-CN" altLang="zh-CN" sz="2800" b="1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0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89434"/>
            <a:ext cx="11305256" cy="1948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同时存在的一般流程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都可使澄清的石灰水变浑浊，检验二者同时存在的一般流程为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59123"/>
              </p:ext>
            </p:extLst>
          </p:nvPr>
        </p:nvGraphicFramePr>
        <p:xfrm>
          <a:off x="910629" y="2277666"/>
          <a:ext cx="10369153" cy="3600400"/>
        </p:xfrm>
        <a:graphic>
          <a:graphicData uri="http://schemas.openxmlformats.org/drawingml/2006/table">
            <a:tbl>
              <a:tblPr/>
              <a:tblGrid>
                <a:gridCol w="1518687"/>
                <a:gridCol w="2081714"/>
                <a:gridCol w="2376264"/>
                <a:gridCol w="2088232"/>
                <a:gridCol w="2304256"/>
              </a:tblGrid>
              <a:tr h="8640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流程设计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是否除尽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澄清的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石灰水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预期现象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不褪色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变浑浊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5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4509" y="1913103"/>
            <a:ext cx="10536859" cy="19487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有时为简化装置，可将除去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是否除尽合并为一个装置，用较浓的酸性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溶液，现象是酸性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溶液颜色变浅。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如本题组的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11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6586" y="260401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1773610"/>
            <a:ext cx="4475794" cy="422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66702" y="2637706"/>
            <a:ext cx="5237016" cy="2964914"/>
            <a:chOff x="5466702" y="2637706"/>
            <a:chExt cx="5237016" cy="2964914"/>
          </a:xfrm>
        </p:grpSpPr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5466702" y="2637706"/>
              <a:ext cx="5237016" cy="296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lang="en-US" altLang="zh-CN" sz="2800" b="1" baseline="-25000" dirty="0" smtClean="0">
                <a:solidFill>
                  <a:srgbClr val="FF0000"/>
                </a:solidFill>
              </a:endParaRP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CaCO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3 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=====  </a:t>
              </a:r>
              <a:r>
                <a:rPr lang="en-US" altLang="zh-CN" sz="2800" b="1" dirty="0" err="1" smtClean="0">
                  <a:solidFill>
                    <a:srgbClr val="FF0000"/>
                  </a:solidFill>
                </a:rPr>
                <a:t>CaO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+   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2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 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SO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 +  </a:t>
              </a:r>
              <a:r>
                <a:rPr lang="en-US" altLang="zh-CN" sz="2800" b="1" dirty="0" err="1" smtClean="0">
                  <a:solidFill>
                    <a:srgbClr val="FF0000"/>
                  </a:solidFill>
                </a:rPr>
                <a:t>CaO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 = CaSO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3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 </a:t>
              </a:r>
            </a:p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lang="en-US" altLang="zh-CN" sz="2800" b="1" dirty="0" smtClean="0">
                  <a:solidFill>
                    <a:srgbClr val="FF0000"/>
                  </a:solidFill>
                </a:rPr>
                <a:t>2CaSO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+O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= 2CaSO</a:t>
              </a:r>
              <a:r>
                <a:rPr lang="en-US" altLang="zh-CN" sz="2800" b="1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5" name="AutoShape 25"/>
            <p:cNvSpPr>
              <a:spLocks noChangeArrowheads="1"/>
            </p:cNvSpPr>
            <p:nvPr/>
          </p:nvSpPr>
          <p:spPr bwMode="auto">
            <a:xfrm>
              <a:off x="7412870" y="4047915"/>
              <a:ext cx="190475" cy="144496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AutoShape 25"/>
            <p:cNvSpPr>
              <a:spLocks noChangeArrowheads="1"/>
            </p:cNvSpPr>
            <p:nvPr/>
          </p:nvSpPr>
          <p:spPr bwMode="auto">
            <a:xfrm>
              <a:off x="7459739" y="5013970"/>
              <a:ext cx="190475" cy="144496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6975000" y="2736503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高温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923890" y="2967335"/>
              <a:ext cx="0" cy="4624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9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8747" y="1158656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使用此废气处理装置可减少酸雨的形成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装置内发生的反应有化合、分解、置换和氧化还原反应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整个过程的反应可表示为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可用酸性高锰酸钾溶液检验废气处理是否达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标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的分解以及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被氧气氧化为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，没有置换反应的发生。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416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125538"/>
            <a:ext cx="1096469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下列物质中，可形成酸雨的是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氟氯代烃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烷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溶于雨水生成亚硫酸，进而被空气中的氧气氧化为硫酸，降落到地面即为酸雨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氯代烃破坏臭氧层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均属于温室气体，不能形成酸雨，故答案为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39222" y="125229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1817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85512"/>
            <a:ext cx="1096469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现有以下几种措施：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对燃烧煤时产生的尾气进行除硫处理；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少用原煤作燃料；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燃煤时鼓入足量空气；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开发清洁能源。其中能减少酸雨产生的措施是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①③④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二氧化硫是形成酸雨的主要原因，而大气中二氧化硫的主要来源之一是含硫燃料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包括煤、石油、天然气等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的燃烧，所以减少酸雨的重要措施是对煤等燃料进行脱硫处理，或者开发新能源来代替煤等燃料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07706" y="188371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207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598" y="2501209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硫酸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　硫酸根离子的检验</a:t>
            </a:r>
          </a:p>
        </p:txBody>
      </p:sp>
    </p:spTree>
    <p:extLst>
      <p:ext uri="{BB962C8B-B14F-4D97-AF65-F5344CB8AC3E}">
        <p14:creationId xmlns:p14="http://schemas.microsoft.com/office/powerpoint/2010/main" val="3887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994704" y="4974790"/>
            <a:ext cx="21989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1096291" y="5279660"/>
            <a:ext cx="21989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sp>
        <p:nvSpPr>
          <p:cNvPr id="32772" name="Text Box 11"/>
          <p:cNvSpPr txBox="1">
            <a:spLocks noChangeArrowheads="1"/>
          </p:cNvSpPr>
          <p:nvPr/>
        </p:nvSpPr>
        <p:spPr bwMode="auto">
          <a:xfrm>
            <a:off x="791530" y="5965619"/>
            <a:ext cx="21989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sp>
        <p:nvSpPr>
          <p:cNvPr id="32773" name="Text Box 13"/>
          <p:cNvSpPr txBox="1">
            <a:spLocks noChangeArrowheads="1"/>
          </p:cNvSpPr>
          <p:nvPr/>
        </p:nvSpPr>
        <p:spPr bwMode="auto">
          <a:xfrm>
            <a:off x="5464522" y="3602872"/>
            <a:ext cx="21989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endParaRPr lang="zh-CN" altLang="zh-CN"/>
          </a:p>
        </p:txBody>
      </p:sp>
      <p:sp>
        <p:nvSpPr>
          <p:cNvPr id="32778" name="AutoShape 29"/>
          <p:cNvSpPr>
            <a:spLocks/>
          </p:cNvSpPr>
          <p:nvPr/>
        </p:nvSpPr>
        <p:spPr bwMode="auto">
          <a:xfrm>
            <a:off x="4406326" y="1430669"/>
            <a:ext cx="101587" cy="381088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9" name="Rectangle 30"/>
          <p:cNvSpPr>
            <a:spLocks noChangeArrowheads="1"/>
          </p:cNvSpPr>
          <p:nvPr/>
        </p:nvSpPr>
        <p:spPr bwMode="auto">
          <a:xfrm>
            <a:off x="4914261" y="1819697"/>
            <a:ext cx="219891" cy="35613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endParaRPr lang="zh-CN" altLang="zh-CN" b="1" baseline="-25000">
              <a:solidFill>
                <a:srgbClr val="000099"/>
              </a:solidFill>
            </a:endParaRPr>
          </a:p>
        </p:txBody>
      </p:sp>
      <p:sp>
        <p:nvSpPr>
          <p:cNvPr id="71716" name="Rectangle 36"/>
          <p:cNvSpPr>
            <a:spLocks noChangeArrowheads="1"/>
          </p:cNvSpPr>
          <p:nvPr/>
        </p:nvSpPr>
        <p:spPr bwMode="auto">
          <a:xfrm>
            <a:off x="239154" y="765353"/>
            <a:ext cx="3196603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如何检验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SO</a:t>
            </a:r>
            <a:r>
              <a:rPr lang="en-US" altLang="zh-CN" sz="3300" b="1" baseline="-25000">
                <a:solidFill>
                  <a:srgbClr val="FF3300"/>
                </a:solidFill>
                <a:ea typeface="方正综艺简体" pitchFamily="2" charset="-122"/>
              </a:rPr>
              <a:t>4</a:t>
            </a:r>
            <a:r>
              <a:rPr lang="en-US" altLang="zh-CN" sz="3300" b="1" baseline="30000">
                <a:solidFill>
                  <a:srgbClr val="FF3300"/>
                </a:solidFill>
                <a:ea typeface="方正综艺简体" pitchFamily="2" charset="-122"/>
              </a:rPr>
              <a:t>2-</a:t>
            </a:r>
            <a:r>
              <a:rPr lang="en-US" altLang="zh-CN" sz="3300" b="1">
                <a:solidFill>
                  <a:srgbClr val="FF3300"/>
                </a:solidFill>
                <a:ea typeface="方正综艺简体" pitchFamily="2" charset="-122"/>
              </a:rPr>
              <a:t>?</a:t>
            </a:r>
          </a:p>
        </p:txBody>
      </p:sp>
      <p:sp>
        <p:nvSpPr>
          <p:cNvPr id="71717" name="Text Box 37"/>
          <p:cNvSpPr txBox="1">
            <a:spLocks noChangeArrowheads="1"/>
          </p:cNvSpPr>
          <p:nvPr/>
        </p:nvSpPr>
        <p:spPr bwMode="auto">
          <a:xfrm>
            <a:off x="1" y="1413203"/>
            <a:ext cx="10179841" cy="8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0099"/>
                </a:solidFill>
                <a:ea typeface="楷体_GB2312" pitchFamily="49" charset="-122"/>
              </a:rPr>
              <a:t>        </a:t>
            </a:r>
            <a:r>
              <a:rPr lang="zh-CN" altLang="en-US" b="1">
                <a:solidFill>
                  <a:srgbClr val="000099"/>
                </a:solidFill>
                <a:ea typeface="楷体_GB2312" pitchFamily="49" charset="-122"/>
              </a:rPr>
              <a:t>试样</a:t>
            </a:r>
          </a:p>
          <a:p>
            <a:pPr algn="l" eaLnBrk="1" hangingPunct="1"/>
            <a:r>
              <a:rPr lang="zh-CN" altLang="en-US" b="1">
                <a:solidFill>
                  <a:srgbClr val="000099"/>
                </a:solidFill>
                <a:ea typeface="楷体_GB2312" pitchFamily="49" charset="-122"/>
              </a:rPr>
              <a:t>（晶体或溶液）</a:t>
            </a:r>
          </a:p>
        </p:txBody>
      </p:sp>
      <p:sp>
        <p:nvSpPr>
          <p:cNvPr id="71718" name="Line 38"/>
          <p:cNvSpPr>
            <a:spLocks noChangeShapeType="1"/>
          </p:cNvSpPr>
          <p:nvPr/>
        </p:nvSpPr>
        <p:spPr bwMode="auto">
          <a:xfrm>
            <a:off x="3599982" y="1773649"/>
            <a:ext cx="2207395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71719" name="Text Box 39"/>
          <p:cNvSpPr txBox="1">
            <a:spLocks noChangeArrowheads="1"/>
          </p:cNvSpPr>
          <p:nvPr/>
        </p:nvSpPr>
        <p:spPr bwMode="auto">
          <a:xfrm>
            <a:off x="3662843" y="1183134"/>
            <a:ext cx="3551304" cy="109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0000"/>
                </a:solidFill>
              </a:rPr>
              <a:t>先</a:t>
            </a:r>
            <a:r>
              <a:rPr lang="zh-CN" altLang="en-US" b="1" dirty="0"/>
              <a:t>加</a:t>
            </a:r>
            <a:r>
              <a:rPr lang="en-US" altLang="zh-CN" b="1" dirty="0" err="1"/>
              <a:t>HCl</a:t>
            </a:r>
            <a:endParaRPr lang="en-US" altLang="zh-CN" b="1" dirty="0"/>
          </a:p>
          <a:p>
            <a:pPr algn="l" eaLnBrk="1" hangingPunct="1"/>
            <a:endParaRPr lang="en-US" altLang="zh-CN" b="1" dirty="0"/>
          </a:p>
          <a:p>
            <a:pPr algn="l" eaLnBrk="1" hangingPunct="1"/>
            <a:r>
              <a:rPr lang="zh-CN" altLang="en-US" b="1" baseline="30000" dirty="0"/>
              <a:t>无气泡，无沉淀</a:t>
            </a:r>
          </a:p>
        </p:txBody>
      </p:sp>
      <p:sp>
        <p:nvSpPr>
          <p:cNvPr id="71720" name="Text Box 40"/>
          <p:cNvSpPr txBox="1">
            <a:spLocks noChangeArrowheads="1"/>
          </p:cNvSpPr>
          <p:nvPr/>
        </p:nvSpPr>
        <p:spPr bwMode="auto">
          <a:xfrm>
            <a:off x="5326958" y="1268707"/>
            <a:ext cx="4126963" cy="72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 dirty="0" smtClean="0"/>
              <a:t>       </a:t>
            </a:r>
            <a:r>
              <a:rPr lang="zh-CN" altLang="en-US" b="1" dirty="0" smtClean="0">
                <a:solidFill>
                  <a:srgbClr val="FF0000"/>
                </a:solidFill>
              </a:rPr>
              <a:t>后</a:t>
            </a:r>
            <a:r>
              <a:rPr lang="zh-CN" altLang="en-US" b="1" dirty="0"/>
              <a:t>加</a:t>
            </a:r>
            <a:r>
              <a:rPr lang="en-US" altLang="zh-CN" b="1" dirty="0"/>
              <a:t>BaCl</a:t>
            </a:r>
            <a:r>
              <a:rPr lang="en-US" altLang="zh-CN" b="1" baseline="-25000" dirty="0"/>
              <a:t>2</a:t>
            </a:r>
            <a:r>
              <a:rPr lang="zh-CN" altLang="en-US" b="1" dirty="0">
                <a:solidFill>
                  <a:srgbClr val="003300"/>
                </a:solidFill>
              </a:rPr>
              <a:t>溶液</a:t>
            </a:r>
          </a:p>
          <a:p>
            <a:pPr eaLnBrk="1" hangingPunct="1"/>
            <a:endParaRPr lang="en-US" altLang="zh-CN" b="1" baseline="-25000" dirty="0"/>
          </a:p>
        </p:txBody>
      </p:sp>
      <p:sp>
        <p:nvSpPr>
          <p:cNvPr id="71721" name="Line 41"/>
          <p:cNvSpPr>
            <a:spLocks noChangeShapeType="1"/>
          </p:cNvSpPr>
          <p:nvPr/>
        </p:nvSpPr>
        <p:spPr bwMode="auto">
          <a:xfrm>
            <a:off x="6095207" y="1773649"/>
            <a:ext cx="2207397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71722" name="Text Box 42"/>
          <p:cNvSpPr txBox="1">
            <a:spLocks noChangeArrowheads="1"/>
          </p:cNvSpPr>
          <p:nvPr/>
        </p:nvSpPr>
        <p:spPr bwMode="auto">
          <a:xfrm>
            <a:off x="8399958" y="1557699"/>
            <a:ext cx="3551304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6600"/>
                </a:solidFill>
                <a:ea typeface="楷体_GB2312" pitchFamily="49" charset="-122"/>
              </a:rPr>
              <a:t>产生白色沉淀。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4656061" y="1"/>
            <a:ext cx="2343805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08850" tIns="54425" rIns="108850" bIns="54425">
            <a:spAutoFit/>
          </a:bodyPr>
          <a:lstStyle/>
          <a:p>
            <a:pPr algn="l">
              <a:defRPr/>
            </a:pPr>
            <a:r>
              <a:rPr lang="zh-CN" altLang="en-US" sz="3300" b="1">
                <a:solidFill>
                  <a:srgbClr val="FF3300"/>
                </a:solidFill>
                <a:ea typeface="方正综艺简体" pitchFamily="2" charset="-122"/>
              </a:rPr>
              <a:t>特别关注：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3119561" y="2421499"/>
            <a:ext cx="6334359" cy="9716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solidFill>
                  <a:srgbClr val="FFFF00"/>
                </a:solidFill>
              </a:rPr>
              <a:t>先加</a:t>
            </a:r>
            <a:r>
              <a:rPr lang="en-US" altLang="zh-CN" sz="2800" b="1" dirty="0" err="1">
                <a:solidFill>
                  <a:srgbClr val="FFFF00"/>
                </a:solidFill>
              </a:rPr>
              <a:t>HCl</a:t>
            </a:r>
            <a:r>
              <a:rPr lang="zh-CN" altLang="en-US" sz="2800" b="1" dirty="0">
                <a:solidFill>
                  <a:srgbClr val="FFFF00"/>
                </a:solidFill>
              </a:rPr>
              <a:t>无气泡，无沉淀</a:t>
            </a:r>
          </a:p>
          <a:p>
            <a:pPr algn="l" eaLnBrk="1" hangingPunct="1"/>
            <a:r>
              <a:rPr lang="zh-CN" altLang="en-US" sz="2800" b="1" dirty="0">
                <a:solidFill>
                  <a:srgbClr val="FFFF00"/>
                </a:solidFill>
              </a:rPr>
              <a:t>排除</a:t>
            </a:r>
            <a:r>
              <a:rPr lang="en-US" altLang="zh-CN" sz="2800" b="1" dirty="0">
                <a:solidFill>
                  <a:srgbClr val="FFFF00"/>
                </a:solidFill>
              </a:rPr>
              <a:t>CO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2800" b="1" baseline="30000" dirty="0">
                <a:solidFill>
                  <a:srgbClr val="FFFF00"/>
                </a:solidFill>
              </a:rPr>
              <a:t>2-</a:t>
            </a:r>
            <a:r>
              <a:rPr lang="en-US" altLang="zh-CN" sz="2800" b="1" dirty="0">
                <a:solidFill>
                  <a:srgbClr val="FFFF00"/>
                </a:solidFill>
              </a:rPr>
              <a:t>  SO</a:t>
            </a:r>
            <a:r>
              <a:rPr lang="en-US" altLang="zh-CN" sz="28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2800" b="1" baseline="30000" dirty="0">
                <a:solidFill>
                  <a:srgbClr val="FFFF00"/>
                </a:solidFill>
              </a:rPr>
              <a:t>2- </a:t>
            </a:r>
            <a:r>
              <a:rPr lang="en-US" altLang="zh-CN" sz="2800" b="1" dirty="0">
                <a:solidFill>
                  <a:srgbClr val="FFFF00"/>
                </a:solidFill>
              </a:rPr>
              <a:t> Ag</a:t>
            </a:r>
            <a:r>
              <a:rPr lang="en-US" altLang="zh-CN" sz="2800" b="1" baseline="30000" dirty="0">
                <a:solidFill>
                  <a:srgbClr val="FFFF00"/>
                </a:solidFill>
              </a:rPr>
              <a:t>+</a:t>
            </a:r>
            <a:r>
              <a:rPr lang="zh-CN" altLang="en-US" sz="2800" b="1" dirty="0">
                <a:solidFill>
                  <a:srgbClr val="FFFF00"/>
                </a:solidFill>
              </a:rPr>
              <a:t>的</a:t>
            </a:r>
            <a:r>
              <a:rPr lang="zh-CN" altLang="en-US" sz="2800" b="1" dirty="0" smtClean="0">
                <a:solidFill>
                  <a:srgbClr val="FFFF00"/>
                </a:solidFill>
              </a:rPr>
              <a:t>干扰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47843"/>
              </p:ext>
            </p:extLst>
          </p:nvPr>
        </p:nvGraphicFramePr>
        <p:xfrm>
          <a:off x="558800" y="3880222"/>
          <a:ext cx="109347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6" name="文档" r:id="rId3" imgW="10936774" imgH="2505227" progId="Word.Document.12">
                  <p:embed/>
                </p:oleObj>
              </mc:Choice>
              <mc:Fallback>
                <p:oleObj name="文档" r:id="rId3" imgW="10936774" imgH="2505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3880222"/>
                        <a:ext cx="10934700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497172" y="4437906"/>
            <a:ext cx="4373898" cy="836652"/>
            <a:chOff x="6055974" y="837506"/>
            <a:chExt cx="4503728" cy="766688"/>
          </a:xfrm>
        </p:grpSpPr>
        <p:sp>
          <p:nvSpPr>
            <p:cNvPr id="31" name="矩形 30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92354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6" grpId="0" animBg="1" autoUpdateAnimBg="0"/>
      <p:bldP spid="71717" grpId="0" autoUpdateAnimBg="0"/>
      <p:bldP spid="71718" grpId="0" animBg="1"/>
      <p:bldP spid="71719" grpId="0"/>
      <p:bldP spid="71720" grpId="0"/>
      <p:bldP spid="71721" grpId="0" animBg="1"/>
      <p:bldP spid="71722" grpId="0" autoUpdateAnimBg="0"/>
      <p:bldP spid="717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976622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5" name="文档" r:id="rId3" imgW="10936774" imgH="5995383" progId="Word.Document.12">
                  <p:embed/>
                </p:oleObj>
              </mc:Choice>
              <mc:Fallback>
                <p:oleObj name="文档" r:id="rId3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10630" y="413942"/>
            <a:ext cx="4608512" cy="855611"/>
            <a:chOff x="6055974" y="837506"/>
            <a:chExt cx="4503728" cy="766688"/>
          </a:xfrm>
        </p:grpSpPr>
        <p:sp>
          <p:nvSpPr>
            <p:cNvPr id="7" name="矩形 6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4566" y="3285778"/>
            <a:ext cx="4608512" cy="855611"/>
            <a:chOff x="6055974" y="837506"/>
            <a:chExt cx="4503728" cy="766688"/>
          </a:xfrm>
        </p:grpSpPr>
        <p:sp>
          <p:nvSpPr>
            <p:cNvPr id="10" name="矩形 9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14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5774" y="3069754"/>
            <a:ext cx="11450072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为验证溴的氧化性强于碘，过程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的操作和现象是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氯、溴、碘单质的氧化性逐渐减弱的原因：同主族元素从上到下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，得电子能力逐渐减弱。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9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51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9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8376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6138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543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63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-34230"/>
            <a:ext cx="6558904" cy="275494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2388" y="3069754"/>
            <a:ext cx="11323658" cy="123108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                  </a:t>
            </a:r>
            <a:r>
              <a:rPr lang="zh-CN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打开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活塞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，将少量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中溶液滴入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中，关闭活塞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，取下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振荡，静置后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层变为</a:t>
            </a:r>
            <a:r>
              <a:rPr lang="zh-CN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紫红色</a:t>
            </a:r>
            <a:endParaRPr lang="zh-CN" altLang="zh-CN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01909" y="4408582"/>
            <a:ext cx="8695490" cy="6770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的黄色溶液中无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，排除</a:t>
            </a:r>
            <a:r>
              <a:rPr lang="en-US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对溴置换碘实验的</a:t>
            </a:r>
            <a:r>
              <a:rPr lang="zh-CN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en-US" altLang="zh-CN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4346" y="5590034"/>
            <a:ext cx="3582628" cy="6770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原子半径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逐渐增大</a:t>
            </a:r>
            <a:endParaRPr lang="zh-CN" altLang="zh-CN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303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264513"/>
              </p:ext>
            </p:extLst>
          </p:nvPr>
        </p:nvGraphicFramePr>
        <p:xfrm>
          <a:off x="598366" y="393443"/>
          <a:ext cx="109982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16" name="文档" r:id="rId3" imgW="11000105" imgH="6279470" progId="Word.Document.12">
                  <p:embed/>
                </p:oleObj>
              </mc:Choice>
              <mc:Fallback>
                <p:oleObj name="文档" r:id="rId3" imgW="11000105" imgH="62794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366" y="393443"/>
                        <a:ext cx="10998200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083603"/>
              </p:ext>
            </p:extLst>
          </p:nvPr>
        </p:nvGraphicFramePr>
        <p:xfrm>
          <a:off x="3824858" y="2864768"/>
          <a:ext cx="4749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17" name="文档" r:id="rId5" imgW="4753795" imgH="698425" progId="Word.Document.12">
                  <p:embed/>
                </p:oleObj>
              </mc:Choice>
              <mc:Fallback>
                <p:oleObj name="文档" r:id="rId5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4858" y="2864768"/>
                        <a:ext cx="47498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83373"/>
              </p:ext>
            </p:extLst>
          </p:nvPr>
        </p:nvGraphicFramePr>
        <p:xfrm>
          <a:off x="8067550" y="3657228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18" name="文档" r:id="rId7" imgW="4753795" imgH="698425" progId="Word.Document.12">
                  <p:embed/>
                </p:oleObj>
              </mc:Choice>
              <mc:Fallback>
                <p:oleObj name="文档" r:id="rId7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7550" y="3657228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93981" y="4389636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sz="2800" kern="100" dirty="0">
              <a:solidFill>
                <a:srgbClr val="0000FF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989"/>
              </p:ext>
            </p:extLst>
          </p:nvPr>
        </p:nvGraphicFramePr>
        <p:xfrm>
          <a:off x="2090886" y="4389636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19" name="文档" r:id="rId9" imgW="4753795" imgH="698425" progId="Word.Document.12">
                  <p:embed/>
                </p:oleObj>
              </mc:Choice>
              <mc:Fallback>
                <p:oleObj name="文档" r:id="rId9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886" y="4389636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849194" y="4383172"/>
            <a:ext cx="352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FF"/>
                </a:solidFill>
                <a:latin typeface="Times New Roman"/>
                <a:ea typeface="华文细黑"/>
              </a:rPr>
              <a:t>Ag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=AgCl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911567"/>
              </p:ext>
            </p:extLst>
          </p:nvPr>
        </p:nvGraphicFramePr>
        <p:xfrm>
          <a:off x="631106" y="5122416"/>
          <a:ext cx="330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20" name="文档" r:id="rId11" imgW="3306127" imgH="711386" progId="Word.Document.12">
                  <p:embed/>
                </p:oleObj>
              </mc:Choice>
              <mc:Fallback>
                <p:oleObj name="文档" r:id="rId11" imgW="3306127" imgH="7113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106" y="5122416"/>
                        <a:ext cx="3302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364886" y="4415036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FF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aseline="3000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75326" y="943714"/>
            <a:ext cx="3567624" cy="620628"/>
            <a:chOff x="6055974" y="837506"/>
            <a:chExt cx="4503728" cy="766688"/>
          </a:xfrm>
        </p:grpSpPr>
        <p:sp>
          <p:nvSpPr>
            <p:cNvPr id="15" name="矩形 14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2558" y="1996477"/>
            <a:ext cx="3567624" cy="620628"/>
            <a:chOff x="6055974" y="837506"/>
            <a:chExt cx="4503728" cy="766688"/>
          </a:xfrm>
        </p:grpSpPr>
        <p:sp>
          <p:nvSpPr>
            <p:cNvPr id="18" name="矩形 17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动作按钮: 前进或下一项 5">
            <a:hlinkClick r:id="rId13" action="ppaction://hlinksldjump" highlightClick="1"/>
          </p:cNvPr>
          <p:cNvSpPr/>
          <p:nvPr/>
        </p:nvSpPr>
        <p:spPr>
          <a:xfrm>
            <a:off x="3365756" y="470568"/>
            <a:ext cx="399272" cy="3942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2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484" y="536774"/>
            <a:ext cx="11566927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硫酸的物理性质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是无色液体，能与水以任意比互溶，溶解时可放出大量的热，浓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稀释的方法是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u="sng" kern="100" dirty="0" smtClean="0">
                <a:latin typeface="Times New Roman"/>
                <a:ea typeface="华文细黑"/>
                <a:cs typeface="Times New Roman"/>
              </a:rPr>
              <a:t>								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硫酸是强电解质，写出稀硫酸与下列物质反应的离子方程式：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铁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u="sng" kern="100" dirty="0" smtClean="0">
                <a:latin typeface="Times New Roman"/>
                <a:ea typeface="华文细黑"/>
                <a:cs typeface="Courier New"/>
              </a:rPr>
              <a:t> 				 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u="sng" kern="100" dirty="0" smtClean="0">
                <a:latin typeface="Times New Roman"/>
                <a:ea typeface="华文细黑"/>
                <a:cs typeface="Courier New"/>
              </a:rPr>
              <a:t>			           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u="sng" kern="100" dirty="0" smtClean="0">
                <a:latin typeface="Times New Roman"/>
                <a:ea typeface="华文细黑"/>
                <a:cs typeface="Courier New"/>
              </a:rPr>
              <a:t>						          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u="sng" kern="100" dirty="0" smtClean="0">
                <a:latin typeface="Times New Roman"/>
                <a:ea typeface="华文细黑"/>
                <a:cs typeface="Courier New"/>
              </a:rPr>
              <a:t>				  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6866" y="1786310"/>
            <a:ext cx="77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沿烧杯内壁缓缓倒入水中并用玻璃棒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882" y="23898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断搅拌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1402" y="3567346"/>
            <a:ext cx="3982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7607" y="4175274"/>
            <a:ext cx="454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=Mg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104586"/>
              </p:ext>
            </p:extLst>
          </p:nvPr>
        </p:nvGraphicFramePr>
        <p:xfrm>
          <a:off x="2460855" y="4751338"/>
          <a:ext cx="97313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02" name="文档" r:id="rId3" imgW="9730613" imgH="779075" progId="Word.Document.12">
                  <p:embed/>
                </p:oleObj>
              </mc:Choice>
              <mc:Fallback>
                <p:oleObj name="文档" r:id="rId3" imgW="9730613" imgH="7790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855" y="4751338"/>
                        <a:ext cx="97313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151212"/>
              </p:ext>
            </p:extLst>
          </p:nvPr>
        </p:nvGraphicFramePr>
        <p:xfrm>
          <a:off x="2336800" y="5327402"/>
          <a:ext cx="4686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03" name="文档" r:id="rId5" imgW="4690430" imgH="762147" progId="Word.Document.12">
                  <p:embed/>
                </p:oleObj>
              </mc:Choice>
              <mc:Fallback>
                <p:oleObj name="文档" r:id="rId5" imgW="4690430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800" y="5327402"/>
                        <a:ext cx="4686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892878"/>
              </p:ext>
            </p:extLst>
          </p:nvPr>
        </p:nvGraphicFramePr>
        <p:xfrm>
          <a:off x="2133600" y="5946254"/>
          <a:ext cx="4686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04" name="文档" r:id="rId7" imgW="4690430" imgH="762147" progId="Word.Document.12">
                  <p:embed/>
                </p:oleObj>
              </mc:Choice>
              <mc:Fallback>
                <p:oleObj name="文档" r:id="rId7" imgW="4690430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5946254"/>
                        <a:ext cx="4686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-26590"/>
            <a:ext cx="10992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的特性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填写下表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30875"/>
              </p:ext>
            </p:extLst>
          </p:nvPr>
        </p:nvGraphicFramePr>
        <p:xfrm>
          <a:off x="622598" y="1485579"/>
          <a:ext cx="10873208" cy="4458713"/>
        </p:xfrm>
        <a:graphic>
          <a:graphicData uri="http://schemas.openxmlformats.org/drawingml/2006/table">
            <a:tbl>
              <a:tblPr/>
              <a:tblGrid>
                <a:gridCol w="4483979"/>
                <a:gridCol w="4373005"/>
                <a:gridCol w="2016224"/>
              </a:tblGrid>
              <a:tr h="1139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硫酸的特性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少量胆矾加入浓硫酸中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用玻璃棒蘸取浓硫酸滴在滤纸上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将铜片加入盛有浓硫酸的试管中加热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04376" y="2722414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蓝色固体变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  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78568" y="3232934"/>
            <a:ext cx="2386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719034" y="3239170"/>
            <a:ext cx="1444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89174" y="27286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223210" y="4149874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46112" y="3633118"/>
            <a:ext cx="4017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沾有浓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的滤纸变黑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739911" y="4149874"/>
            <a:ext cx="1429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23082" y="3514502"/>
            <a:ext cx="12618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脱水性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188136" y="4526715"/>
            <a:ext cx="4363454" cy="11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铜片逐渐溶解，产生无色刺激性气味的气体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1110" y="5136778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39010" y="5674742"/>
            <a:ext cx="3160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708381" y="5446018"/>
            <a:ext cx="1548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657506" y="495466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909514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分别写出浓硫酸与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常温下，铁、铝遇浓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可用铝槽车运输浓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955125"/>
              </p:ext>
            </p:extLst>
          </p:nvPr>
        </p:nvGraphicFramePr>
        <p:xfrm>
          <a:off x="588963" y="1410881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00" name="文档" r:id="rId3" imgW="7258941" imgH="838058" progId="Word.Document.12">
                  <p:embed/>
                </p:oleObj>
              </mc:Choice>
              <mc:Fallback>
                <p:oleObj name="文档" r:id="rId3" imgW="7258941" imgH="8380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963" y="1410881"/>
                        <a:ext cx="72596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38022" y="2152492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798680"/>
              </p:ext>
            </p:extLst>
          </p:nvPr>
        </p:nvGraphicFramePr>
        <p:xfrm>
          <a:off x="2959866" y="2067660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01" name="文档" r:id="rId5" imgW="1219771" imgH="838110" progId="Word.Document.12">
                  <p:embed/>
                </p:oleObj>
              </mc:Choice>
              <mc:Fallback>
                <p:oleObj name="文档" r:id="rId5" imgW="121977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9866" y="2067660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078601" y="2218800"/>
            <a:ext cx="3818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014" y="2925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钝化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112578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下表是鉴别浓硫酸和稀硫酸的方法，请将实验现象填入下表：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48748"/>
              </p:ext>
            </p:extLst>
          </p:nvPr>
        </p:nvGraphicFramePr>
        <p:xfrm>
          <a:off x="1390698" y="2214677"/>
          <a:ext cx="9096996" cy="2952327"/>
        </p:xfrm>
        <a:graphic>
          <a:graphicData uri="http://schemas.openxmlformats.org/drawingml/2006/table">
            <a:tbl>
              <a:tblPr/>
              <a:tblGrid>
                <a:gridCol w="1737360"/>
                <a:gridCol w="1381760"/>
                <a:gridCol w="2988938"/>
                <a:gridCol w="2988938"/>
              </a:tblGrid>
              <a:tr h="54336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观状态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15086" y="29155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放出大量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15086" y="341136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54714" y="340377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67414" y="29135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023594" y="40402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18410" y="3544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油状液体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967414" y="40529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06022" y="35894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液态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3158" y="5022988"/>
            <a:ext cx="3507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34761"/>
              </p:ext>
            </p:extLst>
          </p:nvPr>
        </p:nvGraphicFramePr>
        <p:xfrm>
          <a:off x="5747315" y="4302908"/>
          <a:ext cx="3261111" cy="7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31" name="Equation" r:id="rId3" imgW="1143000" imgH="253800" progId="Equation.DSMT4">
                  <p:embed/>
                </p:oleObj>
              </mc:Choice>
              <mc:Fallback>
                <p:oleObj name="Equation" r:id="rId3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15" y="4302908"/>
                        <a:ext cx="3261111" cy="7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406574" y="3334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0683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7192"/>
              </p:ext>
            </p:extLst>
          </p:nvPr>
        </p:nvGraphicFramePr>
        <p:xfrm>
          <a:off x="766614" y="621482"/>
          <a:ext cx="10729191" cy="5007997"/>
        </p:xfrm>
        <a:graphic>
          <a:graphicData uri="http://schemas.openxmlformats.org/drawingml/2006/table">
            <a:tbl>
              <a:tblPr/>
              <a:tblGrid>
                <a:gridCol w="1054659"/>
                <a:gridCol w="1468296"/>
                <a:gridCol w="4317804"/>
                <a:gridCol w="3888432"/>
              </a:tblGrid>
              <a:tr h="1621696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铜片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胆矾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006973" y="1701603"/>
            <a:ext cx="3024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1681" y="1197547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30909" y="3341083"/>
            <a:ext cx="4025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397001" y="28537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铜片溶解，产生无色气体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782154" y="3350573"/>
            <a:ext cx="1551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27193" y="28178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61225" y="4365899"/>
            <a:ext cx="106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39825" y="387035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变黑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88066" y="4372179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11588" y="38638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0995" y="5302003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28354" y="47787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蓝色变白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677886" y="5302003"/>
            <a:ext cx="37330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94790" y="47914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胆矾溶解形成蓝色溶液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92082" y="1403927"/>
            <a:ext cx="37545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07490" y="2029079"/>
            <a:ext cx="1568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53982" y="745635"/>
            <a:ext cx="3751848" cy="130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铁片逐渐溶解，并产生无色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0736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硫酸的性质及应用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浓硫酸有许多重要的性质，在与含有水分的蔗糖作用过程中不能显示的性质是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浓硫酸与含有水分的蔗糖作用，首先表现出吸水性，吸水过程中放热；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蔗糖逐渐变黑，浓硫酸表现出脱水性；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反应放出大量气体，是由于浓硫酸与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，浓硫酸表现出强氧化性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78782" y="1921480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038" y="479776"/>
            <a:ext cx="10989776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硫酸厂有一辆存放过浓硫酸的铁槽车。某工人违反操作规程，边吸烟边用水冲洗铁槽车，结果发生了爆炸。下列对引起爆炸的原因说法正确的是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浓硫酸遇明火爆炸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浓硫酸遇水发热爆炸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铁与水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反应产生的氧化物爆炸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稀释后的硫酸与铁反应产生的氢气在空气中遇明火而爆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存放过浓硫酸的铁槽车，用水冲洗，稀释后的硫酸与铁反应产生氢气，氢气与空气混合，达到爆炸极限，遇到吸烟时的明火发生爆炸，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0494" y="1805246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432954"/>
            <a:ext cx="11210671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的硫酸中加入足量铜片并加热使其充分反应。下列说法正确的是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充分反应后体系无硫酸剩余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消耗的铜的质量一定小于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浓硫酸与铜加热时可发生氧化还原反应，而稀硫酸与铜不发生反应。浓硫酸与铜反应时，随着反应的进行，浓硫酸的浓度逐渐降低变成稀硫酸，因此，参加反应的硫酸的实际量要比理论计算值小。根据题意可得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0.005 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，参加反应的硫酸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)&lt;0.09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，参加反应的铜小于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8862" y="97274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029" y="407768"/>
            <a:ext cx="11733225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硫酸是中学化学实验室的常见药品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，其性质有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催化作用。请将序号填在相应的横线上：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浓硫酸作干燥剂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浓硫酸与蔗糖的炭化实验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黑面包实验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实验室用乙醇和冰醋酸制取乙酸乙酯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纤维素的水解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浓硫酸与铜的反应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浓硫酸使湿润石蕊试纸变红，后来又变黑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55144" y="1691212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4145" y="22672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39872" y="286874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②③④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72813" y="346601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②⑤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3828" y="4067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8388" y="46774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4452" y="527891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①④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55544" y="58676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①③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13104694" cy="6859588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pPr algn="ctr"/>
            <a:endParaRPr lang="zh-CN" altLang="en-US" sz="2900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5946" y="20100"/>
            <a:ext cx="4239500" cy="54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</a:rPr>
              <a:t>     </a:t>
            </a:r>
            <a:r>
              <a:rPr lang="zh-CN" altLang="en-US" sz="2800" b="1" dirty="0" smtClean="0">
                <a:solidFill>
                  <a:srgbClr val="FF3300"/>
                </a:solidFill>
              </a:rPr>
              <a:t>复习巩固卤素</a:t>
            </a:r>
            <a:r>
              <a:rPr lang="zh-CN" altLang="en-US" sz="2800" b="1" dirty="0">
                <a:solidFill>
                  <a:srgbClr val="FF3300"/>
                </a:solidFill>
              </a:rPr>
              <a:t>知识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416919" y="4212613"/>
            <a:ext cx="219891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pPr algn="l"/>
            <a:endParaRPr lang="zh-CN" altLang="en-US" sz="290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36366" y="974117"/>
            <a:ext cx="11784066" cy="230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/>
          <a:lstStyle>
            <a:lvl1pPr marL="342900" indent="-342900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b="1" dirty="0">
                <a:solidFill>
                  <a:srgbClr val="FF3300"/>
                </a:solidFill>
              </a:rPr>
              <a:t>(2) </a:t>
            </a:r>
            <a:r>
              <a:rPr lang="zh-CN" altLang="en-US" b="1" dirty="0">
                <a:solidFill>
                  <a:srgbClr val="FF3300"/>
                </a:solidFill>
              </a:rPr>
              <a:t>稳定性</a:t>
            </a:r>
            <a:r>
              <a:rPr lang="zh-CN" altLang="en-US" b="1" dirty="0"/>
              <a:t>：</a:t>
            </a:r>
            <a:r>
              <a:rPr lang="en-US" altLang="zh-CN" b="1" dirty="0"/>
              <a:t>HF</a:t>
            </a:r>
            <a:r>
              <a:rPr lang="en-US" altLang="zh-CN" b="1" dirty="0">
                <a:cs typeface="Times New Roman" pitchFamily="18" charset="0"/>
              </a:rPr>
              <a:t>&gt;</a:t>
            </a:r>
            <a:r>
              <a:rPr lang="en-US" altLang="zh-CN" b="1" dirty="0" err="1">
                <a:cs typeface="Times New Roman" pitchFamily="18" charset="0"/>
              </a:rPr>
              <a:t>HCl</a:t>
            </a:r>
            <a:r>
              <a:rPr lang="en-US" altLang="zh-CN" b="1" dirty="0">
                <a:cs typeface="Times New Roman" pitchFamily="18" charset="0"/>
              </a:rPr>
              <a:t>&gt;</a:t>
            </a:r>
            <a:r>
              <a:rPr lang="en-US" altLang="zh-CN" b="1" dirty="0" err="1">
                <a:cs typeface="Times New Roman" pitchFamily="18" charset="0"/>
              </a:rPr>
              <a:t>HBr</a:t>
            </a:r>
            <a:r>
              <a:rPr lang="en-US" altLang="zh-CN" b="1" dirty="0">
                <a:cs typeface="Times New Roman" pitchFamily="18" charset="0"/>
              </a:rPr>
              <a:t>&gt;HI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b="1" dirty="0">
                <a:solidFill>
                  <a:srgbClr val="FF3300"/>
                </a:solidFill>
                <a:cs typeface="Times New Roman" pitchFamily="18" charset="0"/>
              </a:rPr>
              <a:t>(3) </a:t>
            </a:r>
            <a:r>
              <a:rPr lang="zh-CN" altLang="en-US" b="1" dirty="0">
                <a:solidFill>
                  <a:srgbClr val="FF3300"/>
                </a:solidFill>
              </a:rPr>
              <a:t>还原性</a:t>
            </a:r>
            <a:r>
              <a:rPr lang="zh-CN" altLang="en-US" b="1" dirty="0"/>
              <a:t>：</a:t>
            </a:r>
            <a:r>
              <a:rPr lang="en-US" altLang="zh-CN" b="1" dirty="0"/>
              <a:t>HF</a:t>
            </a:r>
            <a:r>
              <a:rPr lang="en-US" altLang="zh-CN" b="1" dirty="0">
                <a:cs typeface="Times New Roman" pitchFamily="18" charset="0"/>
              </a:rPr>
              <a:t>&lt;</a:t>
            </a:r>
            <a:r>
              <a:rPr lang="en-US" altLang="zh-CN" b="1" dirty="0" err="1">
                <a:cs typeface="Times New Roman" pitchFamily="18" charset="0"/>
              </a:rPr>
              <a:t>HCl</a:t>
            </a:r>
            <a:r>
              <a:rPr lang="en-US" altLang="zh-CN" b="1" dirty="0">
                <a:cs typeface="Times New Roman" pitchFamily="18" charset="0"/>
              </a:rPr>
              <a:t>&lt;</a:t>
            </a:r>
            <a:r>
              <a:rPr lang="en-US" altLang="zh-CN" b="1" dirty="0" err="1">
                <a:cs typeface="Times New Roman" pitchFamily="18" charset="0"/>
              </a:rPr>
              <a:t>HBr</a:t>
            </a:r>
            <a:r>
              <a:rPr lang="en-US" altLang="zh-CN" b="1" dirty="0">
                <a:cs typeface="Times New Roman" pitchFamily="18" charset="0"/>
              </a:rPr>
              <a:t>&lt;HI  (F</a:t>
            </a:r>
            <a:r>
              <a:rPr lang="en-US" altLang="zh-CN" b="1" baseline="30000" dirty="0">
                <a:cs typeface="Times New Roman" pitchFamily="18" charset="0"/>
              </a:rPr>
              <a:t>- </a:t>
            </a:r>
            <a:r>
              <a:rPr lang="en-US" altLang="zh-CN" b="1" dirty="0">
                <a:cs typeface="Times New Roman" pitchFamily="18" charset="0"/>
              </a:rPr>
              <a:t>&lt; </a:t>
            </a:r>
            <a:r>
              <a:rPr lang="en-US" altLang="zh-CN" b="1" dirty="0" err="1">
                <a:cs typeface="Times New Roman" pitchFamily="18" charset="0"/>
              </a:rPr>
              <a:t>Cl</a:t>
            </a:r>
            <a:r>
              <a:rPr lang="en-US" altLang="zh-CN" b="1" baseline="30000" dirty="0">
                <a:cs typeface="Times New Roman" pitchFamily="18" charset="0"/>
              </a:rPr>
              <a:t>-</a:t>
            </a:r>
            <a:r>
              <a:rPr lang="en-US" altLang="zh-CN" b="1" dirty="0">
                <a:cs typeface="Times New Roman" pitchFamily="18" charset="0"/>
              </a:rPr>
              <a:t> &lt; Br</a:t>
            </a:r>
            <a:r>
              <a:rPr lang="en-US" altLang="zh-CN" b="1" baseline="30000" dirty="0">
                <a:cs typeface="Times New Roman" pitchFamily="18" charset="0"/>
              </a:rPr>
              <a:t>- </a:t>
            </a:r>
            <a:r>
              <a:rPr lang="en-US" altLang="zh-CN" b="1" dirty="0">
                <a:cs typeface="Times New Roman" pitchFamily="18" charset="0"/>
              </a:rPr>
              <a:t>&lt;</a:t>
            </a:r>
            <a:r>
              <a:rPr lang="en-US" altLang="zh-CN" b="1" baseline="30000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I</a:t>
            </a:r>
            <a:r>
              <a:rPr lang="en-US" altLang="zh-CN" b="1" baseline="30000" dirty="0">
                <a:cs typeface="Times New Roman" pitchFamily="18" charset="0"/>
              </a:rPr>
              <a:t>-</a:t>
            </a:r>
            <a:r>
              <a:rPr lang="en-US" altLang="zh-CN" b="1" dirty="0">
                <a:cs typeface="Times New Roman" pitchFamily="18" charset="0"/>
              </a:rPr>
              <a:t>)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b="1" dirty="0">
                <a:solidFill>
                  <a:srgbClr val="FF3300"/>
                </a:solidFill>
                <a:cs typeface="Times New Roman" pitchFamily="18" charset="0"/>
              </a:rPr>
              <a:t>(4) </a:t>
            </a:r>
            <a:r>
              <a:rPr lang="zh-CN" altLang="en-US" b="1" dirty="0">
                <a:solidFill>
                  <a:srgbClr val="FF3300"/>
                </a:solidFill>
              </a:rPr>
              <a:t>酸    性</a:t>
            </a:r>
            <a:r>
              <a:rPr lang="zh-CN" altLang="en-US" b="1" dirty="0"/>
              <a:t>：</a:t>
            </a:r>
            <a:r>
              <a:rPr lang="en-US" altLang="zh-CN" b="1" dirty="0"/>
              <a:t>HF</a:t>
            </a:r>
            <a:r>
              <a:rPr lang="zh-CN" altLang="en-US" b="1" dirty="0">
                <a:solidFill>
                  <a:srgbClr val="CC3300"/>
                </a:solidFill>
              </a:rPr>
              <a:t>（弱酸）</a:t>
            </a:r>
            <a:r>
              <a:rPr lang="en-US" altLang="zh-CN" b="1" dirty="0">
                <a:cs typeface="Times New Roman" pitchFamily="18" charset="0"/>
              </a:rPr>
              <a:t>&lt;</a:t>
            </a:r>
            <a:r>
              <a:rPr lang="en-US" altLang="zh-CN" b="1" dirty="0" err="1">
                <a:solidFill>
                  <a:srgbClr val="0000FF"/>
                </a:solidFill>
                <a:cs typeface="Times New Roman" pitchFamily="18" charset="0"/>
              </a:rPr>
              <a:t>HCl</a:t>
            </a:r>
            <a:r>
              <a:rPr lang="en-US" altLang="zh-CN" b="1" dirty="0">
                <a:solidFill>
                  <a:srgbClr val="0000FF"/>
                </a:solidFill>
                <a:cs typeface="Times New Roman" pitchFamily="18" charset="0"/>
              </a:rPr>
              <a:t>&lt;</a:t>
            </a:r>
            <a:r>
              <a:rPr lang="en-US" altLang="zh-CN" b="1" dirty="0" err="1">
                <a:solidFill>
                  <a:srgbClr val="0000FF"/>
                </a:solidFill>
                <a:cs typeface="Times New Roman" pitchFamily="18" charset="0"/>
              </a:rPr>
              <a:t>HBr</a:t>
            </a:r>
            <a:r>
              <a:rPr lang="en-US" altLang="zh-CN" b="1" dirty="0">
                <a:solidFill>
                  <a:srgbClr val="0000FF"/>
                </a:solidFill>
                <a:cs typeface="Times New Roman" pitchFamily="18" charset="0"/>
              </a:rPr>
              <a:t>&lt;HI</a:t>
            </a:r>
            <a:r>
              <a:rPr lang="zh-CN" altLang="en-US" b="1" dirty="0">
                <a:solidFill>
                  <a:srgbClr val="0000FF"/>
                </a:solidFill>
                <a:cs typeface="Times New Roman" pitchFamily="18" charset="0"/>
              </a:rPr>
              <a:t>（</a:t>
            </a:r>
            <a:r>
              <a:rPr lang="zh-CN" altLang="en-US" b="1" dirty="0">
                <a:solidFill>
                  <a:srgbClr val="CC3300"/>
                </a:solidFill>
                <a:cs typeface="Times New Roman" pitchFamily="18" charset="0"/>
              </a:rPr>
              <a:t>后三者都是强酸）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zh-CN" altLang="en-US" b="1" dirty="0" smtClean="0">
                <a:solidFill>
                  <a:srgbClr val="FF3300"/>
                </a:solidFill>
              </a:rPr>
              <a:t>      含</a:t>
            </a:r>
            <a:r>
              <a:rPr lang="zh-CN" altLang="en-US" b="1" dirty="0">
                <a:solidFill>
                  <a:srgbClr val="FF3300"/>
                </a:solidFill>
              </a:rPr>
              <a:t>氧酸酸性</a:t>
            </a:r>
            <a:r>
              <a:rPr lang="zh-CN" altLang="en-US" b="1" dirty="0"/>
              <a:t>：</a:t>
            </a:r>
            <a:r>
              <a:rPr lang="en-US" altLang="zh-CN" b="1" dirty="0"/>
              <a:t>HClO</a:t>
            </a:r>
            <a:r>
              <a:rPr lang="en-US" altLang="zh-CN" b="1" baseline="-25000" dirty="0"/>
              <a:t>4</a:t>
            </a:r>
            <a:r>
              <a:rPr lang="en-US" altLang="zh-CN" b="1" dirty="0"/>
              <a:t> </a:t>
            </a:r>
            <a:r>
              <a:rPr lang="en-US" altLang="zh-CN" b="1" dirty="0">
                <a:cs typeface="Times New Roman" pitchFamily="18" charset="0"/>
              </a:rPr>
              <a:t>&gt;</a:t>
            </a:r>
            <a:r>
              <a:rPr lang="en-US" altLang="zh-CN" b="1" dirty="0"/>
              <a:t> HBrO</a:t>
            </a:r>
            <a:r>
              <a:rPr lang="en-US" altLang="zh-CN" b="1" baseline="-25000" dirty="0"/>
              <a:t>4</a:t>
            </a:r>
            <a:r>
              <a:rPr lang="en-US" altLang="zh-CN" b="1" dirty="0"/>
              <a:t> </a:t>
            </a:r>
            <a:r>
              <a:rPr lang="en-US" altLang="zh-CN" b="1" dirty="0">
                <a:cs typeface="Times New Roman" pitchFamily="18" charset="0"/>
              </a:rPr>
              <a:t>&gt;</a:t>
            </a:r>
            <a:r>
              <a:rPr lang="en-US" altLang="zh-CN" b="1" dirty="0"/>
              <a:t> HIO</a:t>
            </a:r>
            <a:r>
              <a:rPr lang="en-US" altLang="zh-CN" b="1" baseline="-25000" dirty="0"/>
              <a:t>4  </a:t>
            </a:r>
            <a:r>
              <a:rPr lang="zh-CN" altLang="en-US" b="1" dirty="0"/>
              <a:t>（</a:t>
            </a:r>
            <a:r>
              <a:rPr lang="en-US" altLang="zh-CN" b="1" dirty="0"/>
              <a:t>F</a:t>
            </a:r>
            <a:r>
              <a:rPr lang="zh-CN" altLang="en-US" b="1" dirty="0"/>
              <a:t>无正价）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85714" y="5806832"/>
            <a:ext cx="8954450" cy="922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lang="zh-CN" altLang="en-US" b="1" dirty="0">
                <a:solidFill>
                  <a:srgbClr val="FF3300"/>
                </a:solidFill>
              </a:rPr>
              <a:t>总结</a:t>
            </a:r>
            <a:r>
              <a:rPr lang="zh-CN" altLang="en-US" b="1" dirty="0">
                <a:solidFill>
                  <a:srgbClr val="0000CC"/>
                </a:solidFill>
              </a:rPr>
              <a:t>：元素的非金属性</a:t>
            </a:r>
            <a:r>
              <a:rPr lang="en-US" altLang="zh-CN" b="1" dirty="0">
                <a:solidFill>
                  <a:srgbClr val="0000CC"/>
                </a:solidFill>
              </a:rPr>
              <a:t> </a:t>
            </a:r>
            <a:r>
              <a:rPr lang="zh-CN" altLang="en-US" b="1" dirty="0">
                <a:solidFill>
                  <a:srgbClr val="0000CC"/>
                </a:solidFill>
              </a:rPr>
              <a:t>越强，越容易与氢化合</a:t>
            </a:r>
            <a:r>
              <a:rPr lang="zh-CN" altLang="en-US" b="1" dirty="0" smtClean="0">
                <a:solidFill>
                  <a:srgbClr val="0000CC"/>
                </a:solidFill>
              </a:rPr>
              <a:t>，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</a:t>
            </a:r>
            <a:r>
              <a:rPr lang="en-US" altLang="zh-CN" b="1" dirty="0" smtClean="0">
                <a:solidFill>
                  <a:srgbClr val="0000CC"/>
                </a:solidFill>
              </a:rPr>
              <a:t>          </a:t>
            </a:r>
            <a:r>
              <a:rPr lang="zh-CN" altLang="en-US" b="1" dirty="0" smtClean="0">
                <a:solidFill>
                  <a:srgbClr val="0000CC"/>
                </a:solidFill>
              </a:rPr>
              <a:t>氢化物</a:t>
            </a:r>
            <a:r>
              <a:rPr lang="zh-CN" altLang="en-US" b="1" dirty="0">
                <a:solidFill>
                  <a:srgbClr val="0000CC"/>
                </a:solidFill>
              </a:rPr>
              <a:t>越稳定，对应的最高价含氧酸的酸性越强。</a:t>
            </a:r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3973" y="3311244"/>
            <a:ext cx="6031009" cy="838394"/>
            <a:chOff x="0" y="0"/>
            <a:chExt cx="2490" cy="528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2490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FF0000"/>
                  </a:solidFill>
                </a:rPr>
                <a:t>（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5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）卤素与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水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碱溶液的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反应</a:t>
              </a:r>
              <a:br>
                <a:rPr lang="zh-CN" altLang="en-US" sz="2400" b="1" dirty="0">
                  <a:solidFill>
                    <a:srgbClr val="FF0000"/>
                  </a:solidFill>
                </a:rPr>
              </a:br>
              <a:r>
                <a:rPr lang="zh-CN" altLang="en-US" sz="2400" b="1" dirty="0" smtClean="0">
                  <a:solidFill>
                    <a:srgbClr val="0000FF"/>
                  </a:solidFill>
                </a:rPr>
                <a:t>           </a:t>
              </a:r>
              <a:r>
                <a:rPr lang="en-US" altLang="zh-CN" sz="2400" b="1" dirty="0" smtClean="0">
                  <a:solidFill>
                    <a:srgbClr val="0000FF"/>
                  </a:solidFill>
                </a:rPr>
                <a:t>X</a:t>
              </a:r>
              <a:r>
                <a:rPr lang="en-US" altLang="zh-CN" sz="2400" b="1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0000FF"/>
                  </a:solidFill>
                </a:rPr>
                <a:t>+H</a:t>
              </a:r>
              <a:r>
                <a:rPr lang="en-US" altLang="zh-CN" sz="2400" b="1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0000FF"/>
                  </a:solidFill>
                </a:rPr>
                <a:t>O      </a:t>
              </a:r>
              <a:r>
                <a:rPr lang="en-US" altLang="zh-CN" sz="2400" b="1" dirty="0">
                  <a:solidFill>
                    <a:srgbClr val="0000FF"/>
                  </a:solidFill>
                </a:rPr>
                <a:t>HX+HXO</a:t>
              </a:r>
              <a:br>
                <a:rPr lang="en-US" altLang="zh-CN" sz="2400" b="1" dirty="0">
                  <a:solidFill>
                    <a:srgbClr val="0000FF"/>
                  </a:solidFill>
                </a:rPr>
              </a:br>
              <a:r>
                <a:rPr lang="en-US" altLang="zh-CN" sz="2400" b="1" dirty="0" smtClean="0">
                  <a:solidFill>
                    <a:srgbClr val="0000FF"/>
                  </a:solidFill>
                </a:rPr>
                <a:t>           X</a:t>
              </a:r>
              <a:r>
                <a:rPr lang="en-US" altLang="zh-CN" sz="2400" b="1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0000FF"/>
                  </a:solidFill>
                </a:rPr>
                <a:t>+2NaOH=NaX+NaXO+H</a:t>
              </a:r>
              <a:r>
                <a:rPr lang="en-US" altLang="zh-CN" sz="2400" b="1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altLang="zh-CN" sz="2400" b="1" dirty="0" smtClean="0">
                  <a:solidFill>
                    <a:srgbClr val="0000FF"/>
                  </a:solidFill>
                </a:rPr>
                <a:t>O     </a:t>
              </a:r>
              <a:r>
                <a:rPr lang="en-US" altLang="zh-CN" sz="2400" b="1" dirty="0">
                  <a:solidFill>
                    <a:srgbClr val="0000FF"/>
                  </a:solidFill>
                </a:rPr>
                <a:t/>
              </a:r>
              <a:br>
                <a:rPr lang="en-US" altLang="zh-CN" sz="2400" b="1" dirty="0">
                  <a:solidFill>
                    <a:srgbClr val="0000FF"/>
                  </a:solidFill>
                </a:rPr>
              </a:br>
              <a:endParaRPr lang="en-US" altLang="zh-CN" sz="24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7177" name="Group 9"/>
            <p:cNvGrpSpPr>
              <a:grpSpLocks/>
            </p:cNvGrpSpPr>
            <p:nvPr/>
          </p:nvGrpSpPr>
          <p:grpSpPr bwMode="auto">
            <a:xfrm>
              <a:off x="835" y="165"/>
              <a:ext cx="182" cy="46"/>
              <a:chOff x="-95" y="-62"/>
              <a:chExt cx="182" cy="46"/>
            </a:xfrm>
          </p:grpSpPr>
          <p:sp>
            <p:nvSpPr>
              <p:cNvPr id="7178" name="Line 10"/>
              <p:cNvSpPr>
                <a:spLocks noChangeShapeType="1"/>
              </p:cNvSpPr>
              <p:nvPr/>
            </p:nvSpPr>
            <p:spPr bwMode="auto">
              <a:xfrm flipV="1">
                <a:off x="-95" y="-62"/>
                <a:ext cx="178" cy="0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7179" name="Line 11"/>
              <p:cNvSpPr>
                <a:spLocks noChangeShapeType="1"/>
              </p:cNvSpPr>
              <p:nvPr/>
            </p:nvSpPr>
            <p:spPr bwMode="auto">
              <a:xfrm flipH="1">
                <a:off x="-95" y="-16"/>
                <a:ext cx="182" cy="0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7180" name="Group 12"/>
          <p:cNvGrpSpPr>
            <a:grpSpLocks/>
          </p:cNvGrpSpPr>
          <p:nvPr/>
        </p:nvGrpSpPr>
        <p:grpSpPr bwMode="auto">
          <a:xfrm>
            <a:off x="6552347" y="3069754"/>
            <a:ext cx="6526950" cy="114180397"/>
            <a:chOff x="0" y="0"/>
            <a:chExt cx="3084" cy="71908"/>
          </a:xfrm>
        </p:grpSpPr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3084" cy="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algn="l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algn="l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algn="l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algn="l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800" b="1" dirty="0">
                  <a:solidFill>
                    <a:schemeClr val="accent2"/>
                  </a:solidFill>
                </a:rPr>
                <a:t>    </a:t>
              </a:r>
              <a:r>
                <a:rPr lang="zh-CN" altLang="en-US" sz="2800" b="1" dirty="0" smtClean="0">
                  <a:solidFill>
                    <a:schemeClr val="accent2"/>
                  </a:solidFill>
                </a:rPr>
                <a:t>         </a:t>
              </a:r>
              <a:r>
                <a:rPr lang="en-US" altLang="zh-CN" sz="2800" b="1" dirty="0">
                  <a:solidFill>
                    <a:srgbClr val="CC3300"/>
                  </a:solidFill>
                </a:rPr>
                <a:t>2F</a:t>
              </a:r>
              <a:r>
                <a:rPr lang="en-US" altLang="zh-CN" sz="2800" b="1" baseline="-25000" dirty="0">
                  <a:solidFill>
                    <a:srgbClr val="CC3300"/>
                  </a:solidFill>
                </a:rPr>
                <a:t>2</a:t>
              </a:r>
              <a:r>
                <a:rPr lang="en-US" altLang="zh-CN" sz="2800" b="1" dirty="0">
                  <a:solidFill>
                    <a:srgbClr val="CC3300"/>
                  </a:solidFill>
                </a:rPr>
                <a:t>+2H</a:t>
              </a:r>
              <a:r>
                <a:rPr lang="en-US" altLang="zh-CN" sz="2800" b="1" baseline="-25000" dirty="0">
                  <a:solidFill>
                    <a:srgbClr val="CC3300"/>
                  </a:solidFill>
                </a:rPr>
                <a:t>2</a:t>
              </a:r>
              <a:r>
                <a:rPr lang="en-US" altLang="zh-CN" sz="2800" b="1" dirty="0">
                  <a:solidFill>
                    <a:srgbClr val="CC3300"/>
                  </a:solidFill>
                </a:rPr>
                <a:t>O=4HF+O</a:t>
              </a:r>
              <a:r>
                <a:rPr lang="en-US" altLang="zh-CN" sz="2800" b="1" baseline="-25000" dirty="0">
                  <a:solidFill>
                    <a:srgbClr val="CC3300"/>
                  </a:solidFill>
                </a:rPr>
                <a:t>2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800" b="1" dirty="0">
                  <a:solidFill>
                    <a:schemeClr val="accent2"/>
                  </a:solidFill>
                </a:rPr>
                <a:t>      </a:t>
              </a:r>
              <a:r>
                <a:rPr lang="en-US" altLang="zh-CN" sz="2800" b="1" dirty="0" smtClean="0">
                  <a:solidFill>
                    <a:schemeClr val="accent2"/>
                  </a:solidFill>
                </a:rPr>
                <a:t>        Cl</a:t>
              </a:r>
              <a:r>
                <a:rPr lang="en-US" altLang="zh-CN" sz="2800" b="1" baseline="-25000" dirty="0" smtClean="0">
                  <a:solidFill>
                    <a:schemeClr val="accent2"/>
                  </a:solidFill>
                </a:rPr>
                <a:t>2</a:t>
              </a:r>
              <a:r>
                <a:rPr lang="en-US" altLang="zh-CN" sz="2800" b="1" dirty="0" smtClean="0">
                  <a:solidFill>
                    <a:schemeClr val="accent2"/>
                  </a:solidFill>
                </a:rPr>
                <a:t>+H</a:t>
              </a:r>
              <a:r>
                <a:rPr lang="en-US" altLang="zh-CN" sz="2800" b="1" baseline="-25000" dirty="0" smtClean="0">
                  <a:solidFill>
                    <a:schemeClr val="accent2"/>
                  </a:solidFill>
                </a:rPr>
                <a:t>2</a:t>
              </a:r>
              <a:r>
                <a:rPr lang="en-US" altLang="zh-CN" sz="2800" b="1" dirty="0" smtClean="0">
                  <a:solidFill>
                    <a:schemeClr val="accent2"/>
                  </a:solidFill>
                </a:rPr>
                <a:t>O    </a:t>
              </a:r>
              <a:r>
                <a:rPr lang="en-US" altLang="zh-CN" sz="2800" b="1" dirty="0" err="1">
                  <a:solidFill>
                    <a:schemeClr val="accent2"/>
                  </a:solidFill>
                </a:rPr>
                <a:t>HCl+HClO</a:t>
              </a:r>
              <a:r>
                <a:rPr lang="en-US" altLang="zh-CN" sz="2800" b="1" dirty="0">
                  <a:solidFill>
                    <a:schemeClr val="accent2"/>
                  </a:solidFill>
                </a:rPr>
                <a:t>    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800" b="1" dirty="0">
                  <a:solidFill>
                    <a:schemeClr val="accent2"/>
                  </a:solidFill>
                </a:rPr>
                <a:t>      </a:t>
              </a:r>
              <a:r>
                <a:rPr lang="en-US" altLang="zh-CN" sz="2800" b="1" dirty="0" smtClean="0">
                  <a:solidFill>
                    <a:schemeClr val="accent2"/>
                  </a:solidFill>
                </a:rPr>
                <a:t>         </a:t>
              </a:r>
              <a:endParaRPr lang="en-US" altLang="zh-CN" sz="2800" b="1" dirty="0">
                <a:solidFill>
                  <a:schemeClr val="accent2"/>
                </a:solidFill>
              </a:endParaRPr>
            </a:p>
            <a:p>
              <a:pPr>
                <a:spcBef>
                  <a:spcPct val="20000"/>
                </a:spcBef>
              </a:pPr>
              <a:r>
                <a:rPr lang="en-US" altLang="zh-CN" sz="2800" b="1" dirty="0">
                  <a:solidFill>
                    <a:schemeClr val="accent2"/>
                  </a:solidFill>
                </a:rPr>
                <a:t>            </a:t>
              </a:r>
            </a:p>
          </p:txBody>
        </p:sp>
        <p:grpSp>
          <p:nvGrpSpPr>
            <p:cNvPr id="7182" name="Group 14"/>
            <p:cNvGrpSpPr>
              <a:grpSpLocks/>
            </p:cNvGrpSpPr>
            <p:nvPr/>
          </p:nvGrpSpPr>
          <p:grpSpPr bwMode="auto">
            <a:xfrm>
              <a:off x="1257" y="464"/>
              <a:ext cx="195" cy="71444"/>
              <a:chOff x="-13" y="10"/>
              <a:chExt cx="195" cy="71444"/>
            </a:xfrm>
          </p:grpSpPr>
          <p:sp>
            <p:nvSpPr>
              <p:cNvPr id="7183" name="Line 15"/>
              <p:cNvSpPr>
                <a:spLocks noChangeShapeType="1"/>
              </p:cNvSpPr>
              <p:nvPr/>
            </p:nvSpPr>
            <p:spPr bwMode="auto">
              <a:xfrm>
                <a:off x="-13" y="10"/>
                <a:ext cx="195" cy="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184" name="Line 16"/>
              <p:cNvSpPr>
                <a:spLocks noChangeShapeType="1"/>
              </p:cNvSpPr>
              <p:nvPr/>
            </p:nvSpPr>
            <p:spPr bwMode="auto">
              <a:xfrm flipH="1">
                <a:off x="0" y="71454"/>
                <a:ext cx="182" cy="0"/>
              </a:xfrm>
              <a:prstGeom prst="line">
                <a:avLst/>
              </a:prstGeom>
              <a:noFill/>
              <a:ln w="3810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sp>
          <p:nvSpPr>
            <p:cNvPr id="7187" name="Line 19"/>
            <p:cNvSpPr>
              <a:spLocks noChangeShapeType="1"/>
            </p:cNvSpPr>
            <p:nvPr/>
          </p:nvSpPr>
          <p:spPr bwMode="auto">
            <a:xfrm flipH="1">
              <a:off x="1257" y="544"/>
              <a:ext cx="182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</p:grp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30264" y="4066417"/>
            <a:ext cx="5231718" cy="84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 algn="l"/>
            <a:r>
              <a:rPr lang="zh-CN" altLang="en-US" b="1" dirty="0">
                <a:solidFill>
                  <a:srgbClr val="FF3300"/>
                </a:solidFill>
                <a:latin typeface="Arial" pitchFamily="34" charset="0"/>
              </a:rPr>
              <a:t>（</a:t>
            </a:r>
            <a:r>
              <a:rPr lang="en-US" altLang="zh-CN" b="1" dirty="0">
                <a:solidFill>
                  <a:srgbClr val="FF3300"/>
                </a:solidFill>
                <a:latin typeface="Arial" pitchFamily="34" charset="0"/>
              </a:rPr>
              <a:t>6</a:t>
            </a:r>
            <a:r>
              <a:rPr lang="zh-CN" altLang="en-US" b="1" dirty="0">
                <a:solidFill>
                  <a:srgbClr val="FF3300"/>
                </a:solidFill>
                <a:latin typeface="Arial" pitchFamily="34" charset="0"/>
              </a:rPr>
              <a:t>）卤素与</a:t>
            </a:r>
            <a:r>
              <a:rPr lang="en-US" altLang="zh-CN" b="1" dirty="0">
                <a:solidFill>
                  <a:srgbClr val="FF3300"/>
                </a:solidFill>
                <a:latin typeface="Arial" pitchFamily="34" charset="0"/>
              </a:rPr>
              <a:t>Fe</a:t>
            </a:r>
            <a:r>
              <a:rPr lang="zh-CN" altLang="en-US" b="1" dirty="0">
                <a:solidFill>
                  <a:srgbClr val="FF3300"/>
                </a:solidFill>
                <a:latin typeface="Arial" pitchFamily="34" charset="0"/>
              </a:rPr>
              <a:t>的反应</a:t>
            </a:r>
            <a:br>
              <a:rPr lang="zh-CN" altLang="en-US" b="1" dirty="0">
                <a:solidFill>
                  <a:srgbClr val="FF3300"/>
                </a:solidFill>
                <a:latin typeface="Arial" pitchFamily="34" charset="0"/>
              </a:rPr>
            </a:br>
            <a:r>
              <a:rPr lang="zh-CN" altLang="en-US" b="1" dirty="0">
                <a:solidFill>
                  <a:srgbClr val="FF3300"/>
                </a:solidFill>
                <a:latin typeface="Arial" pitchFamily="34" charset="0"/>
              </a:rPr>
              <a:t>         </a:t>
            </a:r>
            <a:r>
              <a:rPr lang="en-US" altLang="zh-CN" b="1" dirty="0">
                <a:solidFill>
                  <a:srgbClr val="000099"/>
                </a:solidFill>
                <a:latin typeface="Arial" pitchFamily="34" charset="0"/>
              </a:rPr>
              <a:t>FeCl</a:t>
            </a:r>
            <a:r>
              <a:rPr lang="en-US" altLang="zh-CN" b="1" baseline="-25000" dirty="0">
                <a:solidFill>
                  <a:srgbClr val="000099"/>
                </a:solidFill>
                <a:latin typeface="Arial" pitchFamily="34" charset="0"/>
              </a:rPr>
              <a:t>3</a:t>
            </a:r>
            <a:r>
              <a:rPr lang="en-US" altLang="zh-CN" b="1" dirty="0">
                <a:solidFill>
                  <a:srgbClr val="000099"/>
                </a:solidFill>
                <a:latin typeface="Arial" pitchFamily="34" charset="0"/>
              </a:rPr>
              <a:t>    FeBr</a:t>
            </a:r>
            <a:r>
              <a:rPr lang="en-US" altLang="zh-CN" b="1" baseline="-25000" dirty="0">
                <a:solidFill>
                  <a:srgbClr val="000099"/>
                </a:solidFill>
                <a:latin typeface="Arial" pitchFamily="34" charset="0"/>
              </a:rPr>
              <a:t>3</a:t>
            </a:r>
            <a:r>
              <a:rPr lang="en-US" altLang="zh-CN" b="1" dirty="0">
                <a:solidFill>
                  <a:srgbClr val="000099"/>
                </a:solidFill>
                <a:latin typeface="Arial" pitchFamily="34" charset="0"/>
              </a:rPr>
              <a:t>     FeI</a:t>
            </a:r>
            <a:r>
              <a:rPr lang="en-US" altLang="zh-CN" b="1" baseline="-25000" dirty="0">
                <a:solidFill>
                  <a:srgbClr val="000099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0" y="4943032"/>
            <a:ext cx="10768198" cy="922443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zh-CN" b="1" dirty="0" smtClean="0">
                <a:solidFill>
                  <a:schemeClr val="bg1"/>
                </a:solidFill>
              </a:rPr>
              <a:t>     </a:t>
            </a:r>
            <a:r>
              <a:rPr lang="en-US" altLang="zh-CN" b="1" dirty="0" err="1" smtClean="0">
                <a:solidFill>
                  <a:schemeClr val="bg1"/>
                </a:solidFill>
              </a:rPr>
              <a:t>AgF</a:t>
            </a:r>
            <a:r>
              <a:rPr lang="zh-CN" altLang="en-US" b="1" dirty="0">
                <a:solidFill>
                  <a:schemeClr val="bg1"/>
                </a:solidFill>
              </a:rPr>
              <a:t>溶于水</a:t>
            </a:r>
            <a:r>
              <a:rPr lang="zh-CN" altLang="en-US" b="1" dirty="0">
                <a:solidFill>
                  <a:srgbClr val="000099"/>
                </a:solidFill>
              </a:rPr>
              <a:t>， </a:t>
            </a:r>
            <a:r>
              <a:rPr lang="en-US" altLang="zh-CN" b="1" dirty="0" err="1">
                <a:solidFill>
                  <a:schemeClr val="bg1"/>
                </a:solidFill>
              </a:rPr>
              <a:t>AgCl</a:t>
            </a:r>
            <a:r>
              <a:rPr lang="en-US" altLang="zh-CN" b="1" dirty="0">
                <a:solidFill>
                  <a:schemeClr val="bg1"/>
                </a:solidFill>
              </a:rPr>
              <a:t> ↓</a:t>
            </a:r>
            <a:r>
              <a:rPr lang="en-US" altLang="zh-CN" b="1" dirty="0">
                <a:solidFill>
                  <a:srgbClr val="000099"/>
                </a:solidFill>
              </a:rPr>
              <a:t>       </a:t>
            </a:r>
            <a:r>
              <a:rPr lang="en-US" altLang="zh-CN" b="1" dirty="0" err="1">
                <a:solidFill>
                  <a:srgbClr val="FFFF99"/>
                </a:solidFill>
              </a:rPr>
              <a:t>AgBr</a:t>
            </a:r>
            <a:r>
              <a:rPr lang="en-US" altLang="zh-CN" b="1" dirty="0">
                <a:solidFill>
                  <a:srgbClr val="FFFF99"/>
                </a:solidFill>
              </a:rPr>
              <a:t> ↓</a:t>
            </a:r>
            <a:r>
              <a:rPr lang="en-US" altLang="zh-CN" b="1" dirty="0">
                <a:solidFill>
                  <a:srgbClr val="000099"/>
                </a:solidFill>
              </a:rPr>
              <a:t>        </a:t>
            </a:r>
            <a:r>
              <a:rPr lang="en-US" altLang="zh-CN" b="1" dirty="0" err="1">
                <a:solidFill>
                  <a:srgbClr val="FFFF00"/>
                </a:solidFill>
              </a:rPr>
              <a:t>AgI</a:t>
            </a:r>
            <a:r>
              <a:rPr lang="en-US" altLang="zh-CN" b="1" dirty="0">
                <a:solidFill>
                  <a:srgbClr val="FFFF00"/>
                </a:solidFill>
              </a:rPr>
              <a:t> ↓</a:t>
            </a:r>
          </a:p>
          <a:p>
            <a:pPr algn="l">
              <a:spcBef>
                <a:spcPct val="20000"/>
              </a:spcBef>
            </a:pPr>
            <a:r>
              <a:rPr lang="en-US" altLang="zh-CN" b="1" dirty="0">
                <a:solidFill>
                  <a:srgbClr val="000099"/>
                </a:solidFill>
              </a:rPr>
              <a:t>                            </a:t>
            </a:r>
            <a:r>
              <a:rPr lang="zh-CN" altLang="en-US" b="1" dirty="0">
                <a:solidFill>
                  <a:schemeClr val="bg1"/>
                </a:solidFill>
              </a:rPr>
              <a:t>白色</a:t>
            </a:r>
            <a:r>
              <a:rPr lang="zh-CN" altLang="en-US" b="1" dirty="0">
                <a:solidFill>
                  <a:srgbClr val="000099"/>
                </a:solidFill>
              </a:rPr>
              <a:t>           </a:t>
            </a:r>
            <a:r>
              <a:rPr lang="zh-CN" altLang="en-US" b="1" dirty="0">
                <a:solidFill>
                  <a:srgbClr val="FFFF99"/>
                </a:solidFill>
              </a:rPr>
              <a:t>浅黄色</a:t>
            </a:r>
            <a:r>
              <a:rPr lang="zh-CN" altLang="en-US" b="1" dirty="0">
                <a:solidFill>
                  <a:srgbClr val="000099"/>
                </a:solidFill>
              </a:rPr>
              <a:t>           </a:t>
            </a:r>
            <a:r>
              <a:rPr lang="zh-CN" altLang="en-US" b="1" dirty="0">
                <a:solidFill>
                  <a:srgbClr val="FFFF00"/>
                </a:solidFill>
              </a:rPr>
              <a:t>黄色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1" y="476360"/>
            <a:ext cx="11951261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274638"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b="1" dirty="0">
                <a:solidFill>
                  <a:srgbClr val="FF3300"/>
                </a:solidFill>
              </a:rPr>
              <a:t>( 1 ) </a:t>
            </a:r>
            <a:r>
              <a:rPr lang="zh-CN" altLang="en-US" b="1" dirty="0">
                <a:solidFill>
                  <a:srgbClr val="FF3300"/>
                </a:solidFill>
              </a:rPr>
              <a:t>卤素单质的非金属性：</a:t>
            </a:r>
            <a:r>
              <a:rPr lang="en-US" altLang="zh-CN" b="1" dirty="0"/>
              <a:t>F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＞</a:t>
            </a:r>
            <a:r>
              <a:rPr lang="en-US" altLang="zh-CN" b="1" dirty="0"/>
              <a:t>Cl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</a:t>
            </a:r>
            <a:r>
              <a:rPr lang="zh-CN" altLang="en-US" b="1" dirty="0"/>
              <a:t>＞</a:t>
            </a:r>
            <a:r>
              <a:rPr lang="en-US" altLang="zh-CN" dirty="0"/>
              <a:t> </a:t>
            </a:r>
            <a:r>
              <a:rPr lang="en-US" altLang="zh-CN" b="1" dirty="0"/>
              <a:t>Br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</a:t>
            </a:r>
            <a:r>
              <a:rPr lang="zh-CN" altLang="en-US" b="1" dirty="0"/>
              <a:t>＞</a:t>
            </a:r>
            <a:r>
              <a:rPr lang="en-US" altLang="zh-CN" dirty="0"/>
              <a:t> </a:t>
            </a:r>
            <a:r>
              <a:rPr lang="en-US" altLang="zh-CN" b="1" dirty="0" smtClean="0"/>
              <a:t>I</a:t>
            </a:r>
            <a:r>
              <a:rPr lang="en-US" altLang="zh-CN" b="1" baseline="-25000" dirty="0" smtClean="0"/>
              <a:t>2                    </a:t>
            </a:r>
            <a:r>
              <a:rPr lang="en-US" altLang="zh-CN" b="1" dirty="0" smtClean="0">
                <a:solidFill>
                  <a:srgbClr val="0033CC"/>
                </a:solidFill>
              </a:rPr>
              <a:t>2KI+Cl</a:t>
            </a:r>
            <a:r>
              <a:rPr lang="en-US" altLang="zh-CN" b="1" baseline="-25000" dirty="0" smtClean="0">
                <a:solidFill>
                  <a:srgbClr val="0033CC"/>
                </a:solidFill>
              </a:rPr>
              <a:t>2</a:t>
            </a:r>
            <a:r>
              <a:rPr lang="en-US" altLang="zh-CN" b="1" dirty="0" smtClean="0">
                <a:solidFill>
                  <a:srgbClr val="0033CC"/>
                </a:solidFill>
              </a:rPr>
              <a:t>=2KCl+I</a:t>
            </a:r>
            <a:r>
              <a:rPr lang="en-US" altLang="zh-CN" b="1" baseline="-25000" dirty="0" smtClean="0">
                <a:solidFill>
                  <a:srgbClr val="0033CC"/>
                </a:solidFill>
              </a:rPr>
              <a:t>2</a:t>
            </a:r>
            <a:r>
              <a:rPr lang="en-US" altLang="zh-CN" b="1" dirty="0" smtClean="0">
                <a:solidFill>
                  <a:srgbClr val="0033CC"/>
                </a:solidFill>
              </a:rPr>
              <a:t>       </a:t>
            </a:r>
            <a:endParaRPr lang="zh-CN" altLang="en-US" b="1" baseline="-25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8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  <p:bldP spid="7174" grpId="0" animBg="1" autoUpdateAnimBg="0"/>
      <p:bldP spid="7188" grpId="0" autoUpdateAnimBg="0"/>
      <p:bldP spid="7189" grpId="0" build="p" animBg="1" autoUpdateAnimBg="0"/>
      <p:bldP spid="719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621482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验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5681"/>
              </p:ext>
            </p:extLst>
          </p:nvPr>
        </p:nvGraphicFramePr>
        <p:xfrm>
          <a:off x="2468316" y="634678"/>
          <a:ext cx="6921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42" name="文档" r:id="rId3" imgW="692692" imgH="850351" progId="Word.Document.12">
                  <p:embed/>
                </p:oleObj>
              </mc:Choice>
              <mc:Fallback>
                <p:oleObj name="文档" r:id="rId3" imgW="692692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316" y="634678"/>
                        <a:ext cx="69215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85291"/>
              </p:ext>
            </p:extLst>
          </p:nvPr>
        </p:nvGraphicFramePr>
        <p:xfrm>
          <a:off x="535830" y="1480046"/>
          <a:ext cx="111252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43" name="文档" r:id="rId5" imgW="11127126" imgH="5125097" progId="Word.Document.12">
                  <p:embed/>
                </p:oleObj>
              </mc:Choice>
              <mc:Fallback>
                <p:oleObj name="文档" r:id="rId5" imgW="11127126" imgH="51250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830" y="1480046"/>
                        <a:ext cx="111252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10630" y="1053530"/>
            <a:ext cx="1030954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中二氧化硫被硝酸氧化为硫酸，加氯化钡一定生成硫酸钡沉淀；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中的亚硫酸钠被硝酸氧化为硫酸钠，沉淀也是硫酸钡；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中先加硝酸无沉淀，再加氯化钡所得沉淀可能是氯化银；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中先加过量盐酸无沉淀，再加氯化钡产生的白色沉淀一定是硫酸钡。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4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719912"/>
              </p:ext>
            </p:extLst>
          </p:nvPr>
        </p:nvGraphicFramePr>
        <p:xfrm>
          <a:off x="622598" y="1128266"/>
          <a:ext cx="107696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0" name="文档" r:id="rId3" imgW="10771611" imgH="4756289" progId="Word.Document.12">
                  <p:embed/>
                </p:oleObj>
              </mc:Choice>
              <mc:Fallback>
                <p:oleObj name="文档" r:id="rId3" imgW="10771611" imgH="4756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1128266"/>
                        <a:ext cx="107696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hlinkClick r:id="rId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092198"/>
              </p:ext>
            </p:extLst>
          </p:nvPr>
        </p:nvGraphicFramePr>
        <p:xfrm>
          <a:off x="654198" y="1369586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50" name="文档" r:id="rId3" imgW="10771611" imgH="1133463" progId="Word.Document.12">
                  <p:embed/>
                </p:oleObj>
              </mc:Choice>
              <mc:Fallback>
                <p:oleObj name="文档" r:id="rId3" imgW="10771611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198" y="1369586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254585"/>
              </p:ext>
            </p:extLst>
          </p:nvPr>
        </p:nvGraphicFramePr>
        <p:xfrm>
          <a:off x="660698" y="2255510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51" name="文档" r:id="rId5" imgW="10771611" imgH="1133463" progId="Word.Document.12">
                  <p:embed/>
                </p:oleObj>
              </mc:Choice>
              <mc:Fallback>
                <p:oleObj name="文档" r:id="rId5" imgW="10771611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698" y="2255510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26699"/>
              </p:ext>
            </p:extLst>
          </p:nvPr>
        </p:nvGraphicFramePr>
        <p:xfrm>
          <a:off x="667198" y="3097778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52" name="文档" r:id="rId7" imgW="10771611" imgH="1135265" progId="Word.Document.12">
                  <p:embed/>
                </p:oleObj>
              </mc:Choice>
              <mc:Fallback>
                <p:oleObj name="文档" r:id="rId7" imgW="10771611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198" y="3097778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169953"/>
              </p:ext>
            </p:extLst>
          </p:nvPr>
        </p:nvGraphicFramePr>
        <p:xfrm>
          <a:off x="673698" y="3961874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53" name="文档" r:id="rId9" imgW="10771611" imgH="1136707" progId="Word.Document.12">
                  <p:embed/>
                </p:oleObj>
              </mc:Choice>
              <mc:Fallback>
                <p:oleObj name="文档" r:id="rId9" imgW="10771611" imgH="11367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3698" y="3961874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82895" y="4635346"/>
            <a:ext cx="15039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1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28" y="909514"/>
            <a:ext cx="11296938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浓硫酸的性质及应用</a:t>
            </a:r>
            <a:endParaRPr lang="zh-CN" altLang="zh-CN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熟记浓硫酸的五大性质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强氧化性、脱水性、吸水性、酸性和难挥发性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及它们的应用，特别是浓硫酸的强氧化性、脱水性和吸水性，重点是浓硫酸的强氧化性</a:t>
            </a:r>
            <a:r>
              <a:rPr lang="zh-CN" altLang="zh-CN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b="1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理清浓硫酸的脱水性和吸水性的区别</a:t>
            </a:r>
            <a:endParaRPr lang="zh-CN" altLang="zh-CN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：浓硫酸能吸收物质中游离的水，可用作干燥剂。</a:t>
            </a:r>
            <a:endParaRPr lang="zh-CN" altLang="zh-CN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脱水性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：浓硫酸可将有机物中的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b="1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b="1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b="1" kern="100" dirty="0">
                <a:latin typeface="Times New Roman"/>
                <a:ea typeface="华文细黑"/>
                <a:cs typeface="Times New Roman"/>
              </a:rPr>
              <a:t>比例脱去</a:t>
            </a:r>
            <a:r>
              <a:rPr lang="zh-CN" altLang="zh-CN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b="1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6850" y="4525627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浓硫酸中滴入蔗糖蔗糖迅速变黑</a:t>
            </a:r>
            <a:r>
              <a:rPr lang="zh-CN" altLang="en-US" b="1" dirty="0">
                <a:solidFill>
                  <a:srgbClr val="FF0000"/>
                </a:solidFill>
              </a:rPr>
              <a:t>（ 体现浓硫酸脱水性）</a:t>
            </a:r>
            <a:br>
              <a:rPr lang="zh-CN" altLang="en-US" b="1" dirty="0">
                <a:solidFill>
                  <a:srgbClr val="FF0000"/>
                </a:solidFill>
              </a:rPr>
            </a:br>
            <a:r>
              <a:rPr lang="zh-CN" altLang="en-US" b="1" dirty="0"/>
              <a:t>然后有大量气泡产生</a:t>
            </a:r>
            <a:r>
              <a:rPr lang="en-US" altLang="zh-CN" b="1" dirty="0"/>
              <a:t>,</a:t>
            </a:r>
            <a:r>
              <a:rPr lang="zh-CN" altLang="en-US" b="1" dirty="0"/>
              <a:t>产生有刺激性气体</a:t>
            </a:r>
            <a:r>
              <a:rPr lang="zh-CN" altLang="en-US" b="1" dirty="0">
                <a:solidFill>
                  <a:srgbClr val="FF0000"/>
                </a:solidFill>
              </a:rPr>
              <a:t>（体现浓硫酸的强氧化性） </a:t>
            </a:r>
          </a:p>
        </p:txBody>
      </p:sp>
      <p:sp>
        <p:nvSpPr>
          <p:cNvPr id="3" name="AutoShape 2" descr="http://img3.imgtn.bdimg.com/it/u=2535613952,1211369905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0.imgtn.bdimg.com/it/u=2286563916,3210317104&amp;fm=21&amp;gp=0.jpg"/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http://img5.imgtn.bdimg.com/it/u=3065754526,1409424107&amp;fm=21&amp;gp=0.jpg"/>
          <p:cNvSpPr>
            <a:spLocks noChangeAspect="1" noChangeArrowheads="1"/>
          </p:cNvSpPr>
          <p:nvPr/>
        </p:nvSpPr>
        <p:spPr bwMode="auto">
          <a:xfrm>
            <a:off x="44450" y="-1211263"/>
            <a:ext cx="59531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4810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42" y="3141762"/>
            <a:ext cx="290102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6986" y="2898648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铜箔加入到盛有含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铜箔能否完全溶解？请解释原因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能，因为随着反应的进行，浓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变为稀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，反应停止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在反应后的溶液中再加入少量硝酸钠晶体，铜箔表面又有气泡冒出，其原因为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4656" y="5335100"/>
            <a:ext cx="111651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 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-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能氧化铜片，发生反应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8H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       3Cu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68449"/>
              </p:ext>
            </p:extLst>
          </p:nvPr>
        </p:nvGraphicFramePr>
        <p:xfrm>
          <a:off x="3424808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4" name="文档" r:id="rId3" imgW="451474" imgH="685465" progId="Word.Document.12">
                  <p:embed/>
                </p:oleObj>
              </mc:Choice>
              <mc:Fallback>
                <p:oleObj name="文档" r:id="rId3" imgW="451474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4808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475558"/>
              </p:ext>
            </p:extLst>
          </p:nvPr>
        </p:nvGraphicFramePr>
        <p:xfrm>
          <a:off x="9134648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5" name="文档" r:id="rId5" imgW="451474" imgH="685465" progId="Word.Document.12">
                  <p:embed/>
                </p:oleObj>
              </mc:Choice>
              <mc:Fallback>
                <p:oleObj name="文档" r:id="rId5" imgW="451474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4648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180" y="0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注意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量变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引起的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质变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理解浓硫酸与铜、锌、铁、铝以及与碳、硫等反应时，我们要动态地看待反应过程，例如在浓硫酸与铜的反应中，开始是浓硫酸，但随着反应的进行硫酸的浓度逐渐减小，最后变成了稀硫酸，稀硫酸与铜不反应。</a:t>
            </a:r>
            <a:endParaRPr lang="zh-CN" altLang="zh-CN" sz="1050" b="1" kern="100" dirty="0">
              <a:effectLst/>
              <a:latin typeface="宋体"/>
              <a:cs typeface="Courier New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50990" y="1910308"/>
            <a:ext cx="72728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6986" y="2630388"/>
            <a:ext cx="107568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65779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02" name="文档" r:id="rId3" imgW="10936774" imgH="5995383" progId="Word.Document.12">
                  <p:embed/>
                </p:oleObj>
              </mc:Choice>
              <mc:Fallback>
                <p:oleObj name="文档" r:id="rId3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10630" y="413942"/>
            <a:ext cx="4608512" cy="855611"/>
            <a:chOff x="6055974" y="837506"/>
            <a:chExt cx="4503728" cy="766688"/>
          </a:xfrm>
        </p:grpSpPr>
        <p:sp>
          <p:nvSpPr>
            <p:cNvPr id="7" name="矩形 6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4566" y="3285778"/>
            <a:ext cx="4608512" cy="855611"/>
            <a:chOff x="6055974" y="837506"/>
            <a:chExt cx="4503728" cy="766688"/>
          </a:xfrm>
        </p:grpSpPr>
        <p:sp>
          <p:nvSpPr>
            <p:cNvPr id="10" name="矩形 9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4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2285185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及其化合物的综合应用</a:t>
            </a:r>
          </a:p>
        </p:txBody>
      </p:sp>
      <p:sp>
        <p:nvSpPr>
          <p:cNvPr id="2" name="AutoShape 2" descr="http://img3.imgtn.bdimg.com/it/u=2535613952,1211369905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硫及其化合物的转化关系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61794" name="Picture 2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7" y="1957154"/>
            <a:ext cx="9823587" cy="34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903006"/>
              </p:ext>
            </p:extLst>
          </p:nvPr>
        </p:nvGraphicFramePr>
        <p:xfrm>
          <a:off x="444392" y="272696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49" name="文档" r:id="rId3" imgW="10822347" imgH="3866175" progId="Word.Document.12">
                  <p:embed/>
                </p:oleObj>
              </mc:Choice>
              <mc:Fallback>
                <p:oleObj name="文档" r:id="rId3" imgW="10822347" imgH="3866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392" y="272696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1054646" y="2925738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926854" y="2943176"/>
            <a:ext cx="172819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6023198" y="2943176"/>
            <a:ext cx="1872208" cy="218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62558" y="163990"/>
            <a:ext cx="4104456" cy="855611"/>
            <a:chOff x="6055974" y="837506"/>
            <a:chExt cx="4503728" cy="766688"/>
          </a:xfrm>
        </p:grpSpPr>
        <p:sp>
          <p:nvSpPr>
            <p:cNvPr id="10" name="矩形 9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0" y="188957"/>
            <a:ext cx="11809463" cy="11255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3300" b="1">
                <a:solidFill>
                  <a:srgbClr val="CC3300"/>
                </a:solidFill>
              </a:rPr>
              <a:t>交流探讨：</a:t>
            </a:r>
            <a:r>
              <a:rPr lang="zh-CN" altLang="en-US" sz="3300" b="1">
                <a:solidFill>
                  <a:srgbClr val="000099"/>
                </a:solidFill>
              </a:rPr>
              <a:t>碘盐为（</a:t>
            </a:r>
            <a:r>
              <a:rPr lang="en-US" altLang="zh-CN" sz="3300" b="1">
                <a:solidFill>
                  <a:srgbClr val="000099"/>
                </a:solidFill>
              </a:rPr>
              <a:t>NaCl</a:t>
            </a:r>
            <a:r>
              <a:rPr lang="zh-CN" altLang="en-US" sz="3300" b="1">
                <a:solidFill>
                  <a:srgbClr val="000099"/>
                </a:solidFill>
              </a:rPr>
              <a:t>中加</a:t>
            </a:r>
            <a:r>
              <a:rPr lang="en-US" altLang="zh-CN" sz="3300" b="1">
                <a:solidFill>
                  <a:srgbClr val="000099"/>
                </a:solidFill>
              </a:rPr>
              <a:t>KIO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zh-CN" altLang="en-US" sz="3300" b="1">
                <a:solidFill>
                  <a:srgbClr val="000099"/>
                </a:solidFill>
              </a:rPr>
              <a:t>），如何证明含有</a:t>
            </a:r>
            <a:r>
              <a:rPr lang="en-US" altLang="zh-CN" sz="3300" b="1">
                <a:solidFill>
                  <a:srgbClr val="000099"/>
                </a:solidFill>
              </a:rPr>
              <a:t>KIO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/>
              <a:t> </a:t>
            </a:r>
            <a:r>
              <a:rPr lang="zh-CN" altLang="en-US" sz="3300" b="1">
                <a:solidFill>
                  <a:srgbClr val="000099"/>
                </a:solidFill>
              </a:rPr>
              <a:t>？已知（</a:t>
            </a:r>
            <a:r>
              <a:rPr lang="en-US" altLang="zh-CN" sz="3300" b="1">
                <a:solidFill>
                  <a:srgbClr val="000099"/>
                </a:solidFill>
              </a:rPr>
              <a:t>IO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 baseline="30000">
                <a:solidFill>
                  <a:srgbClr val="000099"/>
                </a:solidFill>
              </a:rPr>
              <a:t>-</a:t>
            </a:r>
            <a:r>
              <a:rPr lang="en-US" altLang="zh-CN" sz="3300" b="1">
                <a:solidFill>
                  <a:srgbClr val="000099"/>
                </a:solidFill>
              </a:rPr>
              <a:t>+5I</a:t>
            </a:r>
            <a:r>
              <a:rPr lang="en-US" altLang="zh-CN" sz="3300" b="1" baseline="30000">
                <a:solidFill>
                  <a:srgbClr val="000099"/>
                </a:solidFill>
              </a:rPr>
              <a:t>-</a:t>
            </a:r>
            <a:r>
              <a:rPr lang="en-US" altLang="zh-CN" sz="3300" b="1">
                <a:solidFill>
                  <a:srgbClr val="000099"/>
                </a:solidFill>
              </a:rPr>
              <a:t>+6H</a:t>
            </a:r>
            <a:r>
              <a:rPr lang="en-US" altLang="zh-CN" sz="3300" b="1" baseline="30000">
                <a:solidFill>
                  <a:srgbClr val="000099"/>
                </a:solidFill>
              </a:rPr>
              <a:t>+</a:t>
            </a:r>
            <a:r>
              <a:rPr lang="en-US" altLang="zh-CN" sz="3300" b="1">
                <a:solidFill>
                  <a:srgbClr val="000099"/>
                </a:solidFill>
              </a:rPr>
              <a:t>=3I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+3H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O</a:t>
            </a:r>
            <a:r>
              <a:rPr lang="zh-CN" altLang="en-US" sz="3300" b="1">
                <a:solidFill>
                  <a:srgbClr val="000099"/>
                </a:solidFill>
              </a:rPr>
              <a:t>）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502003" y="1307330"/>
            <a:ext cx="11663432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3300" b="1" dirty="0">
                <a:solidFill>
                  <a:schemeClr val="bg1"/>
                </a:solidFill>
              </a:rPr>
              <a:t>1. </a:t>
            </a:r>
            <a:r>
              <a:rPr lang="zh-CN" altLang="en-US" sz="3300" b="1" dirty="0">
                <a:solidFill>
                  <a:schemeClr val="bg1"/>
                </a:solidFill>
              </a:rPr>
              <a:t>用湿润的淀粉</a:t>
            </a:r>
            <a:r>
              <a:rPr lang="en-US" altLang="zh-CN" sz="3300" b="1" dirty="0">
                <a:solidFill>
                  <a:schemeClr val="bg1"/>
                </a:solidFill>
              </a:rPr>
              <a:t>KI</a:t>
            </a:r>
            <a:r>
              <a:rPr lang="zh-CN" altLang="en-US" sz="3300" b="1" dirty="0">
                <a:solidFill>
                  <a:schemeClr val="bg1"/>
                </a:solidFill>
              </a:rPr>
              <a:t>试纸或淀粉</a:t>
            </a:r>
            <a:r>
              <a:rPr lang="en-US" altLang="zh-CN" sz="3300" b="1" dirty="0">
                <a:solidFill>
                  <a:schemeClr val="bg1"/>
                </a:solidFill>
              </a:rPr>
              <a:t>KI</a:t>
            </a:r>
            <a:r>
              <a:rPr lang="zh-CN" altLang="en-US" sz="3300" b="1" dirty="0">
                <a:solidFill>
                  <a:schemeClr val="bg1"/>
                </a:solidFill>
              </a:rPr>
              <a:t>试液，</a:t>
            </a:r>
            <a:r>
              <a:rPr lang="zh-CN" altLang="en-US" sz="3300" b="1" dirty="0">
                <a:solidFill>
                  <a:srgbClr val="00FF00"/>
                </a:solidFill>
              </a:rPr>
              <a:t>加点白醋</a:t>
            </a:r>
            <a:r>
              <a:rPr lang="zh-CN" altLang="en-US" sz="3300" b="1" dirty="0">
                <a:solidFill>
                  <a:schemeClr val="bg1"/>
                </a:solidFill>
              </a:rPr>
              <a:t>，将碘盐溶液滴在试纸上，若变蓝，</a:t>
            </a:r>
            <a:r>
              <a:rPr lang="zh-CN" altLang="en-US" sz="3300" b="1" dirty="0">
                <a:solidFill>
                  <a:srgbClr val="FFFF00"/>
                </a:solidFill>
              </a:rPr>
              <a:t>证明含有</a:t>
            </a:r>
            <a:r>
              <a:rPr lang="en-US" altLang="zh-CN" sz="3300" b="1" dirty="0">
                <a:solidFill>
                  <a:srgbClr val="FFFF00"/>
                </a:solidFill>
              </a:rPr>
              <a:t>IO</a:t>
            </a:r>
            <a:r>
              <a:rPr lang="en-US" altLang="zh-CN" sz="33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3300" b="1" baseline="30000" dirty="0">
                <a:solidFill>
                  <a:srgbClr val="FFFF00"/>
                </a:solidFill>
              </a:rPr>
              <a:t>-</a:t>
            </a:r>
            <a:r>
              <a:rPr lang="en-US" altLang="zh-CN" sz="3300" dirty="0"/>
              <a:t> 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43422" y="3448086"/>
            <a:ext cx="10269372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3300" b="1" dirty="0" smtClean="0">
                <a:solidFill>
                  <a:srgbClr val="FFFF00"/>
                </a:solidFill>
              </a:rPr>
              <a:t>        IO</a:t>
            </a:r>
            <a:r>
              <a:rPr lang="en-US" altLang="zh-CN" sz="3300" b="1" baseline="-25000" dirty="0" smtClean="0">
                <a:solidFill>
                  <a:srgbClr val="FFFF00"/>
                </a:solidFill>
              </a:rPr>
              <a:t>3</a:t>
            </a:r>
            <a:r>
              <a:rPr lang="en-US" altLang="zh-CN" sz="3300" b="1" baseline="30000" dirty="0" smtClean="0">
                <a:solidFill>
                  <a:srgbClr val="FFFF00"/>
                </a:solidFill>
              </a:rPr>
              <a:t>-</a:t>
            </a:r>
            <a:r>
              <a:rPr lang="en-US" altLang="zh-CN" sz="3300" b="1" dirty="0">
                <a:solidFill>
                  <a:srgbClr val="FFFF00"/>
                </a:solidFill>
              </a:rPr>
              <a:t>+  5I</a:t>
            </a:r>
            <a:r>
              <a:rPr lang="en-US" altLang="zh-CN" sz="3300" b="1" baseline="30000" dirty="0">
                <a:solidFill>
                  <a:srgbClr val="FFFF00"/>
                </a:solidFill>
              </a:rPr>
              <a:t>- </a:t>
            </a:r>
            <a:r>
              <a:rPr lang="en-US" altLang="zh-CN" sz="3300" b="1" dirty="0">
                <a:solidFill>
                  <a:srgbClr val="FFFF00"/>
                </a:solidFill>
              </a:rPr>
              <a:t>+ 6CH</a:t>
            </a:r>
            <a:r>
              <a:rPr lang="en-US" altLang="zh-CN" sz="33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3300" b="1" dirty="0">
                <a:solidFill>
                  <a:srgbClr val="FFFF00"/>
                </a:solidFill>
              </a:rPr>
              <a:t>COOH=6CH</a:t>
            </a:r>
            <a:r>
              <a:rPr lang="en-US" altLang="zh-CN" sz="3300" b="1" baseline="-25000" dirty="0">
                <a:solidFill>
                  <a:srgbClr val="FFFF00"/>
                </a:solidFill>
              </a:rPr>
              <a:t>3</a:t>
            </a:r>
            <a:r>
              <a:rPr lang="en-US" altLang="zh-CN" sz="3300" b="1" dirty="0">
                <a:solidFill>
                  <a:srgbClr val="FFFF00"/>
                </a:solidFill>
              </a:rPr>
              <a:t>COO</a:t>
            </a:r>
            <a:r>
              <a:rPr lang="en-US" altLang="zh-CN" sz="3300" b="1" baseline="30000" dirty="0">
                <a:solidFill>
                  <a:srgbClr val="FFFF00"/>
                </a:solidFill>
              </a:rPr>
              <a:t>- </a:t>
            </a:r>
            <a:r>
              <a:rPr lang="en-US" altLang="zh-CN" sz="3300" b="1" dirty="0">
                <a:solidFill>
                  <a:srgbClr val="FFFF00"/>
                </a:solidFill>
              </a:rPr>
              <a:t>+ 3I</a:t>
            </a:r>
            <a:r>
              <a:rPr lang="en-US" altLang="zh-CN" sz="33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3300" b="1" dirty="0">
                <a:solidFill>
                  <a:srgbClr val="FFFF00"/>
                </a:solidFill>
              </a:rPr>
              <a:t>+ 3H</a:t>
            </a:r>
            <a:r>
              <a:rPr lang="en-US" altLang="zh-CN" sz="3300" b="1" baseline="-25000" dirty="0">
                <a:solidFill>
                  <a:srgbClr val="FFFF00"/>
                </a:solidFill>
              </a:rPr>
              <a:t>2</a:t>
            </a:r>
            <a:r>
              <a:rPr lang="en-US" altLang="zh-CN" sz="3300" b="1" dirty="0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334391" y="4798536"/>
            <a:ext cx="11136450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3300" b="1">
                <a:solidFill>
                  <a:schemeClr val="bg1"/>
                </a:solidFill>
              </a:rPr>
              <a:t>2.</a:t>
            </a:r>
            <a:r>
              <a:rPr lang="zh-CN" altLang="en-US" sz="3300" b="1">
                <a:solidFill>
                  <a:schemeClr val="bg1"/>
                </a:solidFill>
              </a:rPr>
              <a:t>用洁净的</a:t>
            </a:r>
            <a:r>
              <a:rPr lang="en-US" altLang="zh-CN" sz="3300" b="1">
                <a:solidFill>
                  <a:schemeClr val="bg1"/>
                </a:solidFill>
              </a:rPr>
              <a:t>Pt</a:t>
            </a:r>
            <a:r>
              <a:rPr lang="zh-CN" altLang="en-US" sz="3300" b="1">
                <a:solidFill>
                  <a:schemeClr val="bg1"/>
                </a:solidFill>
              </a:rPr>
              <a:t>丝蘸取食盐水灼烧，火焰呈紫色（透过蓝色钴玻璃观察）证明有</a:t>
            </a:r>
            <a:r>
              <a:rPr lang="en-US" altLang="zh-CN" sz="3300" b="1">
                <a:solidFill>
                  <a:schemeClr val="bg1"/>
                </a:solidFill>
              </a:rPr>
              <a:t>K</a:t>
            </a:r>
            <a:r>
              <a:rPr lang="en-US" altLang="zh-CN" sz="3300" b="1" baseline="30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1295232" y="2421499"/>
            <a:ext cx="8641226" cy="6177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3300" b="1">
                <a:solidFill>
                  <a:srgbClr val="FF0000"/>
                </a:solidFill>
              </a:rPr>
              <a:t>已知：</a:t>
            </a:r>
            <a:r>
              <a:rPr lang="en-US" altLang="zh-CN" sz="3300" b="1">
                <a:solidFill>
                  <a:srgbClr val="000099"/>
                </a:solidFill>
              </a:rPr>
              <a:t>IO</a:t>
            </a:r>
            <a:r>
              <a:rPr lang="en-US" altLang="zh-CN" sz="3300" b="1" baseline="-25000">
                <a:solidFill>
                  <a:srgbClr val="000099"/>
                </a:solidFill>
              </a:rPr>
              <a:t>3</a:t>
            </a:r>
            <a:r>
              <a:rPr lang="en-US" altLang="zh-CN" sz="3300" b="1" baseline="30000">
                <a:solidFill>
                  <a:srgbClr val="000099"/>
                </a:solidFill>
              </a:rPr>
              <a:t>-</a:t>
            </a:r>
            <a:r>
              <a:rPr lang="en-US" altLang="zh-CN" sz="3300" b="1">
                <a:solidFill>
                  <a:srgbClr val="000099"/>
                </a:solidFill>
              </a:rPr>
              <a:t>+5I</a:t>
            </a:r>
            <a:r>
              <a:rPr lang="en-US" altLang="zh-CN" sz="3300" b="1" baseline="30000">
                <a:solidFill>
                  <a:srgbClr val="000099"/>
                </a:solidFill>
              </a:rPr>
              <a:t>-</a:t>
            </a:r>
            <a:r>
              <a:rPr lang="en-US" altLang="zh-CN" sz="3300" b="1">
                <a:solidFill>
                  <a:srgbClr val="000099"/>
                </a:solidFill>
              </a:rPr>
              <a:t>+6H</a:t>
            </a:r>
            <a:r>
              <a:rPr lang="en-US" altLang="zh-CN" sz="3300" b="1" baseline="30000">
                <a:solidFill>
                  <a:srgbClr val="000099"/>
                </a:solidFill>
              </a:rPr>
              <a:t>+</a:t>
            </a:r>
            <a:r>
              <a:rPr lang="en-US" altLang="zh-CN" sz="3300" b="1">
                <a:solidFill>
                  <a:srgbClr val="000099"/>
                </a:solidFill>
              </a:rPr>
              <a:t>=3I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+3H</a:t>
            </a:r>
            <a:r>
              <a:rPr lang="en-US" altLang="zh-CN" sz="3300" b="1" baseline="-25000">
                <a:solidFill>
                  <a:srgbClr val="000099"/>
                </a:solidFill>
              </a:rPr>
              <a:t>2</a:t>
            </a:r>
            <a:r>
              <a:rPr lang="en-US" altLang="zh-CN" sz="3300" b="1">
                <a:solidFill>
                  <a:srgbClr val="000099"/>
                </a:solidFill>
              </a:rPr>
              <a:t>O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609752" y="2878670"/>
            <a:ext cx="1388353" cy="720892"/>
            <a:chOff x="567" y="1298"/>
            <a:chExt cx="656" cy="454"/>
          </a:xfrm>
        </p:grpSpPr>
        <p:grpSp>
          <p:nvGrpSpPr>
            <p:cNvPr id="5130" name="Group 10"/>
            <p:cNvGrpSpPr>
              <a:grpSpLocks/>
            </p:cNvGrpSpPr>
            <p:nvPr/>
          </p:nvGrpSpPr>
          <p:grpSpPr bwMode="auto">
            <a:xfrm>
              <a:off x="567" y="1570"/>
              <a:ext cx="656" cy="182"/>
              <a:chOff x="521" y="1570"/>
              <a:chExt cx="656" cy="182"/>
            </a:xfrm>
          </p:grpSpPr>
          <p:sp>
            <p:nvSpPr>
              <p:cNvPr id="5132" name="Line 7"/>
              <p:cNvSpPr>
                <a:spLocks noChangeShapeType="1"/>
              </p:cNvSpPr>
              <p:nvPr/>
            </p:nvSpPr>
            <p:spPr bwMode="auto">
              <a:xfrm>
                <a:off x="1177" y="1570"/>
                <a:ext cx="0" cy="18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133" name="Line 8"/>
              <p:cNvSpPr>
                <a:spLocks noChangeShapeType="1"/>
              </p:cNvSpPr>
              <p:nvPr/>
            </p:nvSpPr>
            <p:spPr bwMode="auto">
              <a:xfrm flipH="1" flipV="1">
                <a:off x="521" y="1570"/>
                <a:ext cx="656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134" name="Line 9"/>
              <p:cNvSpPr>
                <a:spLocks noChangeShapeType="1"/>
              </p:cNvSpPr>
              <p:nvPr/>
            </p:nvSpPr>
            <p:spPr bwMode="auto">
              <a:xfrm>
                <a:off x="521" y="1570"/>
                <a:ext cx="0" cy="18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748" y="1298"/>
              <a:ext cx="2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FF00"/>
                  </a:solidFill>
                </a:rPr>
                <a:t>5e-</a:t>
              </a:r>
            </a:p>
          </p:txBody>
        </p:sp>
      </p:grp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2637464" y="3970572"/>
            <a:ext cx="1147965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FF00"/>
                </a:solidFill>
              </a:rPr>
              <a:t>还原剂</a:t>
            </a:r>
          </a:p>
        </p:txBody>
      </p:sp>
      <p:sp>
        <p:nvSpPr>
          <p:cNvPr id="87054" name="Text Box 14"/>
          <p:cNvSpPr txBox="1">
            <a:spLocks noChangeArrowheads="1"/>
          </p:cNvSpPr>
          <p:nvPr/>
        </p:nvSpPr>
        <p:spPr bwMode="auto">
          <a:xfrm>
            <a:off x="1085806" y="3934736"/>
            <a:ext cx="1455742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00FF00"/>
                </a:solidFill>
              </a:rPr>
              <a:t>    氧化剂</a:t>
            </a:r>
            <a:endParaRPr lang="zh-CN" altLang="en-US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08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nimBg="1"/>
      <p:bldP spid="87043" grpId="0"/>
      <p:bldP spid="87044" grpId="0"/>
      <p:bldP spid="87045" grpId="0"/>
      <p:bldP spid="87046" grpId="0" animBg="1"/>
      <p:bldP spid="87053" grpId="0"/>
      <p:bldP spid="8705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127224"/>
              </p:ext>
            </p:extLst>
          </p:nvPr>
        </p:nvGraphicFramePr>
        <p:xfrm>
          <a:off x="478582" y="562401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5" name="文档" r:id="rId3" imgW="10822347" imgH="3882398" progId="Word.Document.12">
                  <p:embed/>
                </p:oleObj>
              </mc:Choice>
              <mc:Fallback>
                <p:oleObj name="文档" r:id="rId3" imgW="10822347" imgH="38823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562401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0" y="3306408"/>
            <a:ext cx="6097538" cy="18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671270" y="386794"/>
            <a:ext cx="4752528" cy="1026776"/>
            <a:chOff x="6055974" y="837506"/>
            <a:chExt cx="4503728" cy="766688"/>
          </a:xfrm>
        </p:grpSpPr>
        <p:sp>
          <p:nvSpPr>
            <p:cNvPr id="5" name="矩形 4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1288480" y="2493690"/>
            <a:ext cx="171038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435846" y="2498180"/>
            <a:ext cx="9311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1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829148"/>
              </p:ext>
            </p:extLst>
          </p:nvPr>
        </p:nvGraphicFramePr>
        <p:xfrm>
          <a:off x="698500" y="837506"/>
          <a:ext cx="10820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8" name="文档" r:id="rId3" imgW="10822347" imgH="4311052" progId="Word.Document.12">
                  <p:embed/>
                </p:oleObj>
              </mc:Choice>
              <mc:Fallback>
                <p:oleObj name="文档" r:id="rId3" imgW="10822347" imgH="43110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837506"/>
                        <a:ext cx="10820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21720" y="242089"/>
            <a:ext cx="6365574" cy="1253883"/>
            <a:chOff x="6055974" y="837506"/>
            <a:chExt cx="4503728" cy="766688"/>
          </a:xfrm>
        </p:grpSpPr>
        <p:sp>
          <p:nvSpPr>
            <p:cNvPr id="4" name="矩形 3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8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952377" y="0"/>
            <a:ext cx="10078255" cy="5949973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300" b="1" dirty="0">
                <a:ea typeface="黑体" pitchFamily="2" charset="-122"/>
              </a:rPr>
              <a:t>                  </a:t>
            </a:r>
            <a:r>
              <a:rPr lang="zh-CN" altLang="en-US" sz="3300" b="1" dirty="0">
                <a:ea typeface="黑体" pitchFamily="2" charset="-122"/>
              </a:rPr>
              <a:t>五</a:t>
            </a:r>
            <a:r>
              <a:rPr lang="en-US" altLang="zh-CN" sz="3300" b="1" dirty="0">
                <a:solidFill>
                  <a:srgbClr val="FFFF00"/>
                </a:solidFill>
                <a:ea typeface="黑体" pitchFamily="2" charset="-122"/>
              </a:rPr>
              <a:t>.</a:t>
            </a:r>
            <a:r>
              <a:rPr lang="zh-CN" altLang="en-US" sz="3300" b="1" dirty="0">
                <a:solidFill>
                  <a:srgbClr val="FFFF00"/>
                </a:solidFill>
                <a:ea typeface="黑体" pitchFamily="2" charset="-122"/>
              </a:rPr>
              <a:t>硫酸</a:t>
            </a:r>
            <a:r>
              <a:rPr lang="zh-CN" altLang="en-US" sz="3300" b="1" dirty="0">
                <a:solidFill>
                  <a:srgbClr val="FFFF00"/>
                </a:solidFill>
                <a:ea typeface="黑体" pitchFamily="2" charset="-122"/>
              </a:rPr>
              <a:t>的工业制法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300" b="1" dirty="0">
                <a:solidFill>
                  <a:srgbClr val="FFFF00"/>
                </a:solidFill>
                <a:ea typeface="黑体" pitchFamily="2" charset="-122"/>
              </a:rPr>
              <a:t>第一步：焙烧阶段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4FeS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+11O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====2Fe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3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+8SO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 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    (</a:t>
            </a:r>
            <a:r>
              <a:rPr lang="zh-CN" altLang="en-US" sz="3300" b="1" dirty="0">
                <a:solidFill>
                  <a:schemeClr val="bg1"/>
                </a:solidFill>
                <a:ea typeface="黑体" pitchFamily="2" charset="-122"/>
              </a:rPr>
              <a:t>沸腾炉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300" b="1" dirty="0">
                <a:solidFill>
                  <a:srgbClr val="FFFF00"/>
                </a:solidFill>
                <a:ea typeface="黑体" pitchFamily="2" charset="-122"/>
              </a:rPr>
              <a:t>第二步：催化氧化阶段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2SO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+ 2O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              SO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3 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                    (</a:t>
            </a:r>
            <a:r>
              <a:rPr lang="zh-CN" altLang="en-US" sz="3300" b="1" dirty="0">
                <a:solidFill>
                  <a:schemeClr val="bg1"/>
                </a:solidFill>
                <a:ea typeface="黑体" pitchFamily="2" charset="-122"/>
              </a:rPr>
              <a:t>接触室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300" b="1" dirty="0">
                <a:solidFill>
                  <a:srgbClr val="FFFF00"/>
                </a:solidFill>
                <a:ea typeface="黑体" pitchFamily="2" charset="-122"/>
              </a:rPr>
              <a:t>第三步：吸收阶段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SO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3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 + H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O ==== H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SO</a:t>
            </a:r>
            <a:r>
              <a:rPr lang="en-US" altLang="zh-CN" sz="3300" b="1" baseline="-25000" dirty="0">
                <a:solidFill>
                  <a:schemeClr val="bg1"/>
                </a:solidFill>
                <a:ea typeface="黑体" pitchFamily="2" charset="-122"/>
              </a:rPr>
              <a:t>4 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                  (</a:t>
            </a:r>
            <a:r>
              <a:rPr lang="zh-CN" altLang="en-US" sz="3300" b="1" dirty="0">
                <a:solidFill>
                  <a:schemeClr val="bg1"/>
                </a:solidFill>
                <a:ea typeface="黑体" pitchFamily="2" charset="-122"/>
              </a:rPr>
              <a:t>吸收塔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 </a:t>
            </a:r>
            <a:r>
              <a:rPr lang="zh-CN" altLang="en-US" sz="3300" b="1" dirty="0">
                <a:solidFill>
                  <a:schemeClr val="bg1"/>
                </a:solidFill>
                <a:ea typeface="黑体" pitchFamily="2" charset="-122"/>
              </a:rPr>
              <a:t>（ </a:t>
            </a:r>
            <a:r>
              <a:rPr lang="en-US" altLang="zh-CN" sz="3300" b="1" dirty="0">
                <a:solidFill>
                  <a:schemeClr val="bg1"/>
                </a:solidFill>
                <a:ea typeface="黑体" pitchFamily="2" charset="-122"/>
              </a:rPr>
              <a:t>98.3%</a:t>
            </a:r>
            <a:r>
              <a:rPr lang="zh-CN" altLang="en-US" sz="3300" b="1" dirty="0">
                <a:solidFill>
                  <a:schemeClr val="bg1"/>
                </a:solidFill>
                <a:ea typeface="黑体" pitchFamily="2" charset="-122"/>
              </a:rPr>
              <a:t>硫酸吸收）</a:t>
            </a: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3382881" y="1197546"/>
            <a:ext cx="1726975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300">
                <a:solidFill>
                  <a:srgbClr val="FFFF00"/>
                </a:solidFill>
              </a:rPr>
              <a:t>高温</a:t>
            </a:r>
          </a:p>
        </p:txBody>
      </p:sp>
      <p:sp>
        <p:nvSpPr>
          <p:cNvPr id="23556" name="Line 6"/>
          <p:cNvSpPr>
            <a:spLocks noChangeShapeType="1"/>
          </p:cNvSpPr>
          <p:nvPr/>
        </p:nvSpPr>
        <p:spPr bwMode="auto">
          <a:xfrm>
            <a:off x="3619029" y="3323901"/>
            <a:ext cx="124655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>
            <a:off x="3454385" y="3141762"/>
            <a:ext cx="124655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3330141" y="2848997"/>
            <a:ext cx="2304749" cy="87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    催化剂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    △</a:t>
            </a:r>
          </a:p>
        </p:txBody>
      </p:sp>
      <p:sp>
        <p:nvSpPr>
          <p:cNvPr id="23559" name="AutoShape 23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0476136" y="500179"/>
            <a:ext cx="609521" cy="457306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5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0" y="4644514"/>
            <a:ext cx="503912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300" b="1">
                <a:solidFill>
                  <a:srgbClr val="FF0000"/>
                </a:solidFill>
              </a:rPr>
              <a:t>   </a:t>
            </a:r>
            <a:r>
              <a:rPr lang="zh-CN" altLang="en-US" sz="3300" b="1">
                <a:solidFill>
                  <a:srgbClr val="FF3300"/>
                </a:solidFill>
              </a:rPr>
              <a:t>☆如何</a:t>
            </a:r>
            <a:r>
              <a:rPr lang="zh-CN" altLang="en-US" sz="3300" b="1">
                <a:solidFill>
                  <a:srgbClr val="FF0000"/>
                </a:solidFill>
              </a:rPr>
              <a:t>处理尾气？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761901" y="5216145"/>
            <a:ext cx="1086978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900" b="1">
                <a:solidFill>
                  <a:srgbClr val="000099"/>
                </a:solidFill>
              </a:rPr>
              <a:t>        </a:t>
            </a:r>
            <a:r>
              <a:rPr lang="en-US" altLang="zh-CN" sz="2900" b="1">
                <a:solidFill>
                  <a:srgbClr val="000099"/>
                </a:solidFill>
              </a:rPr>
              <a:t>2NH</a:t>
            </a:r>
            <a:r>
              <a:rPr lang="en-US" altLang="zh-CN" sz="2900" b="1" baseline="-25000">
                <a:solidFill>
                  <a:srgbClr val="000099"/>
                </a:solidFill>
              </a:rPr>
              <a:t>3</a:t>
            </a:r>
            <a:r>
              <a:rPr lang="en-US" altLang="zh-CN" sz="2900" b="1">
                <a:solidFill>
                  <a:srgbClr val="000099"/>
                </a:solidFill>
              </a:rPr>
              <a:t> + H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  <a:r>
              <a:rPr lang="en-US" altLang="zh-CN" sz="2900" b="1">
                <a:solidFill>
                  <a:srgbClr val="000099"/>
                </a:solidFill>
              </a:rPr>
              <a:t>O + SO</a:t>
            </a:r>
            <a:r>
              <a:rPr lang="en-US" altLang="zh-CN" sz="2900" b="1" baseline="-25000">
                <a:solidFill>
                  <a:srgbClr val="000099"/>
                </a:solidFill>
              </a:rPr>
              <a:t>2 </a:t>
            </a:r>
            <a:r>
              <a:rPr lang="en-US" altLang="zh-CN" sz="2900" b="1">
                <a:solidFill>
                  <a:srgbClr val="000099"/>
                </a:solidFill>
              </a:rPr>
              <a:t>= (NH</a:t>
            </a:r>
            <a:r>
              <a:rPr lang="en-US" altLang="zh-CN" sz="2900" b="1" baseline="-25000">
                <a:solidFill>
                  <a:srgbClr val="000099"/>
                </a:solidFill>
              </a:rPr>
              <a:t>4</a:t>
            </a:r>
            <a:r>
              <a:rPr lang="en-US" altLang="zh-CN" sz="2900" b="1">
                <a:solidFill>
                  <a:srgbClr val="000099"/>
                </a:solidFill>
              </a:rPr>
              <a:t>)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  <a:r>
              <a:rPr lang="en-US" altLang="zh-CN" sz="2900" b="1">
                <a:solidFill>
                  <a:srgbClr val="000099"/>
                </a:solidFill>
              </a:rPr>
              <a:t>SO</a:t>
            </a:r>
            <a:r>
              <a:rPr lang="en-US" altLang="zh-CN" sz="2900" b="1" baseline="-25000">
                <a:solidFill>
                  <a:srgbClr val="000099"/>
                </a:solidFill>
              </a:rPr>
              <a:t>3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4476168" y="4644513"/>
            <a:ext cx="2087325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2900" b="1">
                <a:solidFill>
                  <a:srgbClr val="000099"/>
                </a:solidFill>
              </a:rPr>
              <a:t>用氨水吸收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1487824" y="5951328"/>
            <a:ext cx="9041223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2900" b="1">
                <a:solidFill>
                  <a:srgbClr val="000099"/>
                </a:solidFill>
              </a:rPr>
              <a:t>(NH</a:t>
            </a:r>
            <a:r>
              <a:rPr lang="en-US" altLang="zh-CN" sz="2900" b="1" baseline="-25000">
                <a:solidFill>
                  <a:srgbClr val="000099"/>
                </a:solidFill>
              </a:rPr>
              <a:t>4</a:t>
            </a:r>
            <a:r>
              <a:rPr lang="en-US" altLang="zh-CN" sz="2900" b="1">
                <a:solidFill>
                  <a:srgbClr val="000099"/>
                </a:solidFill>
              </a:rPr>
              <a:t>)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  <a:r>
              <a:rPr lang="en-US" altLang="zh-CN" sz="2900" b="1">
                <a:solidFill>
                  <a:srgbClr val="000099"/>
                </a:solidFill>
              </a:rPr>
              <a:t>SO</a:t>
            </a:r>
            <a:r>
              <a:rPr lang="en-US" altLang="zh-CN" sz="2900" b="1" baseline="-25000">
                <a:solidFill>
                  <a:srgbClr val="000099"/>
                </a:solidFill>
              </a:rPr>
              <a:t>3</a:t>
            </a:r>
            <a:r>
              <a:rPr lang="en-US" altLang="zh-CN" sz="2900" b="1">
                <a:solidFill>
                  <a:srgbClr val="000099"/>
                </a:solidFill>
              </a:rPr>
              <a:t> + H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  <a:r>
              <a:rPr lang="en-US" altLang="zh-CN" sz="2900" b="1">
                <a:solidFill>
                  <a:srgbClr val="000099"/>
                </a:solidFill>
              </a:rPr>
              <a:t>SO</a:t>
            </a:r>
            <a:r>
              <a:rPr lang="en-US" altLang="zh-CN" sz="2900" b="1" baseline="-25000">
                <a:solidFill>
                  <a:srgbClr val="000099"/>
                </a:solidFill>
              </a:rPr>
              <a:t>4</a:t>
            </a:r>
            <a:r>
              <a:rPr lang="en-US" altLang="zh-CN" sz="2900" b="1">
                <a:solidFill>
                  <a:srgbClr val="000099"/>
                </a:solidFill>
              </a:rPr>
              <a:t> = (NH</a:t>
            </a:r>
            <a:r>
              <a:rPr lang="en-US" altLang="zh-CN" sz="2900" b="1" baseline="-25000">
                <a:solidFill>
                  <a:srgbClr val="000099"/>
                </a:solidFill>
              </a:rPr>
              <a:t>4</a:t>
            </a:r>
            <a:r>
              <a:rPr lang="en-US" altLang="zh-CN" sz="2900" b="1">
                <a:solidFill>
                  <a:srgbClr val="000099"/>
                </a:solidFill>
              </a:rPr>
              <a:t>)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  <a:r>
              <a:rPr lang="en-US" altLang="zh-CN" sz="2900" b="1">
                <a:solidFill>
                  <a:srgbClr val="000099"/>
                </a:solidFill>
              </a:rPr>
              <a:t>SO</a:t>
            </a:r>
            <a:r>
              <a:rPr lang="en-US" altLang="zh-CN" sz="2900" b="1" baseline="-25000">
                <a:solidFill>
                  <a:srgbClr val="000099"/>
                </a:solidFill>
              </a:rPr>
              <a:t>4</a:t>
            </a:r>
            <a:r>
              <a:rPr lang="en-US" altLang="zh-CN" sz="2900" b="1">
                <a:solidFill>
                  <a:srgbClr val="000099"/>
                </a:solidFill>
              </a:rPr>
              <a:t> +H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  <a:r>
              <a:rPr lang="en-US" altLang="zh-CN" sz="2900" b="1">
                <a:solidFill>
                  <a:srgbClr val="000099"/>
                </a:solidFill>
              </a:rPr>
              <a:t>O + SO</a:t>
            </a:r>
            <a:r>
              <a:rPr lang="en-US" altLang="zh-CN" sz="2900" b="1" baseline="-25000">
                <a:solidFill>
                  <a:srgbClr val="000099"/>
                </a:solidFill>
              </a:rPr>
              <a:t>2</a:t>
            </a: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 flipV="1">
            <a:off x="9646511" y="6022782"/>
            <a:ext cx="0" cy="3048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5614786" y="6402282"/>
            <a:ext cx="735993" cy="41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化肥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8302603" y="6402282"/>
            <a:ext cx="1252160" cy="41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回收利用</a:t>
            </a: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304760" y="3143978"/>
            <a:ext cx="11885653" cy="167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900" b="1">
                <a:solidFill>
                  <a:srgbClr val="FF0000"/>
                </a:solidFill>
              </a:rPr>
              <a:t>探讨：为什么用 </a:t>
            </a:r>
            <a:r>
              <a:rPr lang="en-US" altLang="zh-CN" sz="2900" b="1">
                <a:solidFill>
                  <a:srgbClr val="FF0000"/>
                </a:solidFill>
              </a:rPr>
              <a:t>98. 3 % </a:t>
            </a:r>
            <a:r>
              <a:rPr lang="zh-CN" altLang="en-US" sz="2900" b="1">
                <a:solidFill>
                  <a:srgbClr val="FF0000"/>
                </a:solidFill>
              </a:rPr>
              <a:t>的浓硫酸吸收</a:t>
            </a:r>
            <a:r>
              <a:rPr lang="en-US" altLang="zh-CN" sz="2900" b="1">
                <a:solidFill>
                  <a:srgbClr val="FF3300"/>
                </a:solidFill>
              </a:rPr>
              <a:t>SO</a:t>
            </a:r>
            <a:r>
              <a:rPr lang="en-US" altLang="zh-CN" sz="2900" b="1" baseline="-25000">
                <a:solidFill>
                  <a:srgbClr val="FF3300"/>
                </a:solidFill>
              </a:rPr>
              <a:t>3</a:t>
            </a:r>
            <a:r>
              <a:rPr lang="en-US" altLang="zh-CN" sz="2900" b="1">
                <a:solidFill>
                  <a:srgbClr val="FF3300"/>
                </a:solidFill>
              </a:rPr>
              <a:t>,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900" b="1">
                <a:solidFill>
                  <a:srgbClr val="0000FF"/>
                </a:solidFill>
              </a:rPr>
              <a:t>－－－－可避免酸雾的形成，有利吸收。如用水或稀硫酸作吸收剂，易形成酸雾，吸收速度减慢，不利于三氧化硫的吸收。</a:t>
            </a:r>
          </a:p>
        </p:txBody>
      </p:sp>
      <p:pic>
        <p:nvPicPr>
          <p:cNvPr id="24586" name="Picture 10" descr="全程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4" y="1"/>
            <a:ext cx="9790425" cy="293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41775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6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75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75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75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975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475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autoUpdateAnimBg="0"/>
      <p:bldP spid="76803" grpId="0" autoUpdateAnimBg="0"/>
      <p:bldP spid="76804" grpId="0" autoUpdateAnimBg="0"/>
      <p:bldP spid="76805" grpId="0" autoUpdateAnimBg="0"/>
      <p:bldP spid="76806" grpId="0" animBg="1"/>
      <p:bldP spid="76807" grpId="0" autoUpdateAnimBg="0"/>
      <p:bldP spid="76808" grpId="0" autoUpdateAnimBg="0"/>
      <p:bldP spid="76809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8369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物质推断与性质应用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中滴加溴水，溴水褪色，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都含同一种元素。按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顺序排序的是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hlinkClick r:id="rId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4606" y="1629594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50" y="652542"/>
            <a:ext cx="11232086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右图表示某固态单质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及其化合物之间的转化关系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某些产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和反应条件已略去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在常温常压下为气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业原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的氢化物反应生成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写出一个由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9141" name="Picture 53" descr="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1" y="960594"/>
            <a:ext cx="2298575" cy="15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757362"/>
            <a:ext cx="1123208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加热反应后的溶液，其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增大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减小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544820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常见的固体单质除了金属之外还有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，而能在空气中反应生成气体化合物的只有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在加热条件下可与氢气反应，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，确定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是单质硫，因为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，硫酸是重要的工业原料，化合物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溶液混合，二者恰好完全反应，所得溶液为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，所以溶液显碱性。根据水解的特点可知加热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溶液可以促进水解。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4308"/>
              </p:ext>
            </p:extLst>
          </p:nvPr>
        </p:nvGraphicFramePr>
        <p:xfrm>
          <a:off x="1740818" y="51753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89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0818" y="51753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2134"/>
              </p:ext>
            </p:extLst>
          </p:nvPr>
        </p:nvGraphicFramePr>
        <p:xfrm>
          <a:off x="3285232" y="5149918"/>
          <a:ext cx="768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90" name="文档" r:id="rId5" imgW="769017" imgH="609502" progId="Word.Document.12">
                  <p:embed/>
                </p:oleObj>
              </mc:Choice>
              <mc:Fallback>
                <p:oleObj name="文档" r:id="rId5" imgW="769017" imgH="6095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232" y="5149918"/>
                        <a:ext cx="7683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0075"/>
              </p:ext>
            </p:extLst>
          </p:nvPr>
        </p:nvGraphicFramePr>
        <p:xfrm>
          <a:off x="4619352" y="51499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91" name="文档" r:id="rId7" imgW="553001" imgH="622462" progId="Word.Document.12">
                  <p:embed/>
                </p:oleObj>
              </mc:Choice>
              <mc:Fallback>
                <p:oleObj name="文档" r:id="rId7" imgW="553001" imgH="622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9352" y="51499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0075"/>
              </p:ext>
            </p:extLst>
          </p:nvPr>
        </p:nvGraphicFramePr>
        <p:xfrm>
          <a:off x="653330" y="1028750"/>
          <a:ext cx="9207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10" name="文档" r:id="rId3" imgW="9210294" imgH="1159059" progId="Word.Document.12">
                  <p:embed/>
                </p:oleObj>
              </mc:Choice>
              <mc:Fallback>
                <p:oleObj name="文档" r:id="rId3" imgW="9210294" imgH="1159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330" y="1028750"/>
                        <a:ext cx="92075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37890" y="1801634"/>
            <a:ext cx="5978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8596"/>
              </p:ext>
            </p:extLst>
          </p:nvPr>
        </p:nvGraphicFramePr>
        <p:xfrm>
          <a:off x="660400" y="2710334"/>
          <a:ext cx="1096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11" name="文档" r:id="rId5" imgW="10958724" imgH="1067849" progId="Word.Document.12">
                  <p:embed/>
                </p:oleObj>
              </mc:Choice>
              <mc:Fallback>
                <p:oleObj name="文档" r:id="rId5" imgW="10958724" imgH="1067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710334"/>
                        <a:ext cx="10960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70262"/>
              </p:ext>
            </p:extLst>
          </p:nvPr>
        </p:nvGraphicFramePr>
        <p:xfrm>
          <a:off x="660400" y="3714874"/>
          <a:ext cx="109601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12" name="文档" r:id="rId7" imgW="10958724" imgH="2248179" progId="Word.Document.12">
                  <p:embed/>
                </p:oleObj>
              </mc:Choice>
              <mc:Fallback>
                <p:oleObj name="文档" r:id="rId7" imgW="10958724" imgH="224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3714874"/>
                        <a:ext cx="109601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39153" y="188957"/>
            <a:ext cx="5856054" cy="1748242"/>
            <a:chOff x="113" y="119"/>
            <a:chExt cx="2767" cy="1101"/>
          </a:xfrm>
        </p:grpSpPr>
        <p:pic>
          <p:nvPicPr>
            <p:cNvPr id="6182" name="Picture 3" descr="images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" y="164"/>
              <a:ext cx="1315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83" name="Picture 4" descr="images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19"/>
              <a:ext cx="1315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6287799" y="0"/>
            <a:ext cx="5587273" cy="1833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</a:rPr>
              <a:t>氯水消毒</a:t>
            </a:r>
            <a:r>
              <a:rPr lang="en-US" altLang="zh-CN" sz="2800" b="1" dirty="0">
                <a:solidFill>
                  <a:srgbClr val="0000FF"/>
                </a:solidFill>
              </a:rPr>
              <a:t>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+H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</a:rPr>
              <a:t>O===H</a:t>
            </a:r>
            <a:r>
              <a:rPr lang="en-US" altLang="zh-CN" sz="2800" b="1" baseline="30000" dirty="0">
                <a:solidFill>
                  <a:srgbClr val="0000FF"/>
                </a:solidFill>
              </a:rPr>
              <a:t>+</a:t>
            </a:r>
            <a:r>
              <a:rPr lang="en-US" altLang="zh-CN" sz="2800" b="1" dirty="0">
                <a:solidFill>
                  <a:srgbClr val="0000FF"/>
                </a:solidFill>
              </a:rPr>
              <a:t>+</a:t>
            </a:r>
            <a:r>
              <a:rPr lang="en-US" altLang="zh-CN" sz="2800" b="1" dirty="0" err="1">
                <a:solidFill>
                  <a:srgbClr val="0000FF"/>
                </a:solidFill>
              </a:rPr>
              <a:t>Cl</a:t>
            </a:r>
            <a:r>
              <a:rPr lang="en-US" altLang="zh-CN" sz="2800" b="1" baseline="30000" dirty="0">
                <a:solidFill>
                  <a:srgbClr val="0000FF"/>
                </a:solidFill>
              </a:rPr>
              <a:t>-</a:t>
            </a:r>
            <a:r>
              <a:rPr lang="en-US" altLang="zh-CN" sz="2800" b="1" dirty="0">
                <a:solidFill>
                  <a:srgbClr val="0000FF"/>
                </a:solidFill>
              </a:rPr>
              <a:t>+</a:t>
            </a:r>
            <a:r>
              <a:rPr lang="en-US" altLang="zh-CN" sz="2800" b="1" dirty="0" err="1">
                <a:solidFill>
                  <a:srgbClr val="FF0000"/>
                </a:solidFill>
              </a:rPr>
              <a:t>HClO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高档游泳池用</a:t>
            </a:r>
            <a:r>
              <a:rPr lang="en-US" altLang="zh-CN" sz="2800" b="1" dirty="0">
                <a:solidFill>
                  <a:srgbClr val="FF0000"/>
                </a:solidFill>
              </a:rPr>
              <a:t>ClO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</a:rPr>
              <a:t>   O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消毒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" y="2853399"/>
            <a:ext cx="11856023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3300" b="1">
                <a:solidFill>
                  <a:srgbClr val="FFFF00"/>
                </a:solidFill>
              </a:rPr>
              <a:t>制法：</a:t>
            </a:r>
            <a:r>
              <a:rPr lang="en-US" altLang="zh-CN" sz="3300" b="1">
                <a:solidFill>
                  <a:srgbClr val="00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NaClO</a:t>
            </a:r>
            <a:r>
              <a:rPr lang="en-US" altLang="zh-CN" sz="3300" b="1" baseline="-25000">
                <a:solidFill>
                  <a:srgbClr val="FFFF00"/>
                </a:solidFill>
              </a:rPr>
              <a:t>3</a:t>
            </a:r>
            <a:r>
              <a:rPr lang="en-US" altLang="zh-CN" sz="3300" b="1">
                <a:solidFill>
                  <a:srgbClr val="FFFF00"/>
                </a:solidFill>
              </a:rPr>
              <a:t>+Na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SO</a:t>
            </a:r>
            <a:r>
              <a:rPr lang="en-US" altLang="zh-CN" sz="3300" b="1" baseline="-25000">
                <a:solidFill>
                  <a:srgbClr val="FFFF00"/>
                </a:solidFill>
              </a:rPr>
              <a:t>3</a:t>
            </a:r>
            <a:r>
              <a:rPr lang="en-US" altLang="zh-CN" sz="3300" b="1">
                <a:solidFill>
                  <a:srgbClr val="FFFF00"/>
                </a:solidFill>
              </a:rPr>
              <a:t>+H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SO</a:t>
            </a:r>
            <a:r>
              <a:rPr lang="en-US" altLang="zh-CN" sz="3300" b="1" baseline="-25000">
                <a:solidFill>
                  <a:srgbClr val="FFFF00"/>
                </a:solidFill>
              </a:rPr>
              <a:t>4</a:t>
            </a:r>
            <a:r>
              <a:rPr lang="en-US" altLang="zh-CN" sz="3300" b="1">
                <a:solidFill>
                  <a:srgbClr val="FFFF00"/>
                </a:solidFill>
              </a:rPr>
              <a:t>=2Na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SO</a:t>
            </a:r>
            <a:r>
              <a:rPr lang="en-US" altLang="zh-CN" sz="3300" b="1" baseline="-25000">
                <a:solidFill>
                  <a:srgbClr val="FFFF00"/>
                </a:solidFill>
              </a:rPr>
              <a:t>4</a:t>
            </a:r>
            <a:r>
              <a:rPr lang="en-US" altLang="zh-CN" sz="3300" b="1">
                <a:solidFill>
                  <a:srgbClr val="FFFF00"/>
                </a:solidFill>
              </a:rPr>
              <a:t>+2ClO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↑+H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en-US" altLang="zh-CN" sz="3300" b="1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239153" y="3717199"/>
            <a:ext cx="892693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3300" b="1">
                <a:solidFill>
                  <a:srgbClr val="FFFF00"/>
                </a:solidFill>
              </a:rPr>
              <a:t>讨论：</a:t>
            </a:r>
            <a:r>
              <a:rPr lang="en-US" altLang="zh-CN" sz="3300" b="1">
                <a:solidFill>
                  <a:srgbClr val="FFFF00"/>
                </a:solidFill>
              </a:rPr>
              <a:t>ClO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zh-CN" altLang="en-US" sz="3300" b="1">
                <a:solidFill>
                  <a:srgbClr val="FFFF00"/>
                </a:solidFill>
              </a:rPr>
              <a:t>消毒能力是</a:t>
            </a:r>
            <a:r>
              <a:rPr lang="en-US" altLang="zh-CN" sz="3300" b="1">
                <a:solidFill>
                  <a:srgbClr val="FFFF00"/>
                </a:solidFill>
              </a:rPr>
              <a:t>Cl</a:t>
            </a:r>
            <a:r>
              <a:rPr lang="en-US" altLang="zh-CN" sz="3300" b="1" baseline="-25000">
                <a:solidFill>
                  <a:srgbClr val="FFFF00"/>
                </a:solidFill>
              </a:rPr>
              <a:t>2</a:t>
            </a:r>
            <a:r>
              <a:rPr lang="zh-CN" altLang="en-US" sz="3300" b="1">
                <a:solidFill>
                  <a:srgbClr val="FFFF00"/>
                </a:solidFill>
              </a:rPr>
              <a:t>的多少倍？</a:t>
            </a:r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" y="4222140"/>
            <a:ext cx="11136450" cy="11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300" b="1">
                <a:solidFill>
                  <a:srgbClr val="00FF00"/>
                </a:solidFill>
              </a:rPr>
              <a:t>☆</a:t>
            </a:r>
            <a:r>
              <a:rPr lang="zh-CN" altLang="en-US" sz="3300" b="1">
                <a:solidFill>
                  <a:srgbClr val="FFFF00"/>
                </a:solidFill>
              </a:rPr>
              <a:t>物质的量相等的</a:t>
            </a:r>
            <a:r>
              <a:rPr lang="en-US" altLang="zh-CN" sz="3300" b="1">
                <a:solidFill>
                  <a:schemeClr val="bg1"/>
                </a:solidFill>
              </a:rPr>
              <a:t>ClO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zh-CN" altLang="en-US" sz="3300" b="1">
                <a:solidFill>
                  <a:schemeClr val="bg1"/>
                </a:solidFill>
              </a:rPr>
              <a:t>消毒能力是</a:t>
            </a:r>
            <a:r>
              <a:rPr lang="en-US" altLang="zh-CN" sz="3300" b="1">
                <a:solidFill>
                  <a:schemeClr val="bg1"/>
                </a:solidFill>
              </a:rPr>
              <a:t>Cl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zh-CN" altLang="en-US" sz="3300" b="1">
                <a:solidFill>
                  <a:schemeClr val="bg1"/>
                </a:solidFill>
              </a:rPr>
              <a:t>的</a:t>
            </a:r>
            <a:r>
              <a:rPr lang="en-US" altLang="zh-CN" sz="3300" b="1">
                <a:solidFill>
                  <a:schemeClr val="bg1"/>
                </a:solidFill>
              </a:rPr>
              <a:t>______</a:t>
            </a:r>
            <a:r>
              <a:rPr lang="zh-CN" altLang="en-US" sz="3300" b="1">
                <a:solidFill>
                  <a:schemeClr val="bg1"/>
                </a:solidFill>
              </a:rPr>
              <a:t>倍</a:t>
            </a:r>
          </a:p>
          <a:p>
            <a:pPr algn="l" eaLnBrk="1" hangingPunct="1"/>
            <a:r>
              <a:rPr lang="zh-CN" altLang="en-US" sz="3300" b="1">
                <a:solidFill>
                  <a:srgbClr val="00FF00"/>
                </a:solidFill>
              </a:rPr>
              <a:t>☆</a:t>
            </a:r>
            <a:r>
              <a:rPr lang="zh-CN" altLang="en-US" sz="3300" b="1">
                <a:solidFill>
                  <a:srgbClr val="FFFF00"/>
                </a:solidFill>
              </a:rPr>
              <a:t>质量相等的</a:t>
            </a:r>
            <a:r>
              <a:rPr lang="en-US" altLang="zh-CN" sz="3300" b="1">
                <a:solidFill>
                  <a:schemeClr val="bg1"/>
                </a:solidFill>
              </a:rPr>
              <a:t>ClO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zh-CN" altLang="en-US" sz="3300" b="1">
                <a:solidFill>
                  <a:schemeClr val="bg1"/>
                </a:solidFill>
              </a:rPr>
              <a:t>消毒能力是</a:t>
            </a:r>
            <a:r>
              <a:rPr lang="en-US" altLang="zh-CN" sz="3300" b="1">
                <a:solidFill>
                  <a:schemeClr val="bg1"/>
                </a:solidFill>
              </a:rPr>
              <a:t>Cl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r>
              <a:rPr lang="zh-CN" altLang="en-US" sz="3300" b="1">
                <a:solidFill>
                  <a:schemeClr val="bg1"/>
                </a:solidFill>
              </a:rPr>
              <a:t>的</a:t>
            </a:r>
            <a:r>
              <a:rPr lang="en-US" altLang="zh-CN" sz="3300" b="1">
                <a:solidFill>
                  <a:schemeClr val="bg1"/>
                </a:solidFill>
              </a:rPr>
              <a:t>__________</a:t>
            </a:r>
            <a:r>
              <a:rPr lang="zh-CN" altLang="en-US" sz="3300" b="1">
                <a:solidFill>
                  <a:schemeClr val="bg1"/>
                </a:solidFill>
              </a:rPr>
              <a:t>倍</a:t>
            </a:r>
          </a:p>
        </p:txBody>
      </p:sp>
      <p:sp>
        <p:nvSpPr>
          <p:cNvPr id="89097" name="Text Box 9"/>
          <p:cNvSpPr txBox="1">
            <a:spLocks noChangeArrowheads="1"/>
          </p:cNvSpPr>
          <p:nvPr/>
        </p:nvSpPr>
        <p:spPr bwMode="auto">
          <a:xfrm>
            <a:off x="7563010" y="4707547"/>
            <a:ext cx="1238053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3300" b="1">
                <a:solidFill>
                  <a:srgbClr val="FFFF00"/>
                </a:solidFill>
              </a:rPr>
              <a:t>2.63</a:t>
            </a:r>
          </a:p>
        </p:txBody>
      </p:sp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7790432" y="4026071"/>
            <a:ext cx="1026457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indent="2746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3300" b="1" dirty="0">
                <a:solidFill>
                  <a:srgbClr val="FFFF00"/>
                </a:solidFill>
              </a:rPr>
              <a:t>2.5</a:t>
            </a: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526982" y="1845103"/>
            <a:ext cx="10175609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3300" b="1">
                <a:solidFill>
                  <a:schemeClr val="bg1"/>
                </a:solidFill>
              </a:rPr>
              <a:t>环保广普型消毒剂</a:t>
            </a:r>
            <a:r>
              <a:rPr lang="en-US" altLang="zh-CN" sz="3300" b="1">
                <a:solidFill>
                  <a:schemeClr val="bg1"/>
                </a:solidFill>
              </a:rPr>
              <a:t>----ClO</a:t>
            </a:r>
            <a:r>
              <a:rPr lang="en-US" altLang="zh-CN" sz="3300" b="1" baseline="-25000">
                <a:solidFill>
                  <a:schemeClr val="bg1"/>
                </a:solidFill>
              </a:rPr>
              <a:t>2</a:t>
            </a:r>
            <a:endParaRPr lang="zh-CN" altLang="en-US" sz="3300" b="1">
              <a:solidFill>
                <a:srgbClr val="00FF00"/>
              </a:solidFill>
            </a:endParaRPr>
          </a:p>
        </p:txBody>
      </p:sp>
      <p:sp>
        <p:nvSpPr>
          <p:cNvPr id="89100" name="Text Box 12"/>
          <p:cNvSpPr txBox="1">
            <a:spLocks noChangeArrowheads="1"/>
          </p:cNvSpPr>
          <p:nvPr/>
        </p:nvSpPr>
        <p:spPr bwMode="auto">
          <a:xfrm>
            <a:off x="2256074" y="2492952"/>
            <a:ext cx="7775621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chemeClr val="bg1"/>
                </a:solidFill>
              </a:rPr>
              <a:t>+5               +4                              +6           +4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134766" y="2062641"/>
            <a:ext cx="1919567" cy="790758"/>
            <a:chOff x="1202" y="1344"/>
            <a:chExt cx="907" cy="498"/>
          </a:xfrm>
        </p:grpSpPr>
        <p:grpSp>
          <p:nvGrpSpPr>
            <p:cNvPr id="6177" name="Group 16"/>
            <p:cNvGrpSpPr>
              <a:grpSpLocks/>
            </p:cNvGrpSpPr>
            <p:nvPr/>
          </p:nvGrpSpPr>
          <p:grpSpPr bwMode="auto">
            <a:xfrm>
              <a:off x="1202" y="1616"/>
              <a:ext cx="907" cy="226"/>
              <a:chOff x="1202" y="1616"/>
              <a:chExt cx="907" cy="226"/>
            </a:xfrm>
          </p:grpSpPr>
          <p:sp>
            <p:nvSpPr>
              <p:cNvPr id="6179" name="Line 13"/>
              <p:cNvSpPr>
                <a:spLocks noChangeShapeType="1"/>
              </p:cNvSpPr>
              <p:nvPr/>
            </p:nvSpPr>
            <p:spPr bwMode="auto">
              <a:xfrm>
                <a:off x="2109" y="1616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180" name="Line 14"/>
              <p:cNvSpPr>
                <a:spLocks noChangeShapeType="1"/>
              </p:cNvSpPr>
              <p:nvPr/>
            </p:nvSpPr>
            <p:spPr bwMode="auto">
              <a:xfrm flipH="1">
                <a:off x="1202" y="1616"/>
                <a:ext cx="907" cy="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181" name="Line 15"/>
              <p:cNvSpPr>
                <a:spLocks noChangeShapeType="1"/>
              </p:cNvSpPr>
              <p:nvPr/>
            </p:nvSpPr>
            <p:spPr bwMode="auto">
              <a:xfrm>
                <a:off x="1202" y="1616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178" name="Text Box 17"/>
            <p:cNvSpPr txBox="1">
              <a:spLocks noChangeArrowheads="1"/>
            </p:cNvSpPr>
            <p:nvPr/>
          </p:nvSpPr>
          <p:spPr bwMode="auto">
            <a:xfrm>
              <a:off x="1519" y="1344"/>
              <a:ext cx="3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66FF33"/>
                  </a:solidFill>
                </a:rPr>
                <a:t>2e-</a:t>
              </a:r>
            </a:p>
          </p:txBody>
        </p:sp>
      </p:grpSp>
      <p:sp>
        <p:nvSpPr>
          <p:cNvPr id="89107" name="Text Box 19"/>
          <p:cNvSpPr txBox="1">
            <a:spLocks noChangeArrowheads="1"/>
          </p:cNvSpPr>
          <p:nvPr/>
        </p:nvSpPr>
        <p:spPr bwMode="auto">
          <a:xfrm>
            <a:off x="3695219" y="3213844"/>
            <a:ext cx="1147965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还原剂</a:t>
            </a:r>
          </a:p>
        </p:txBody>
      </p:sp>
      <p:sp>
        <p:nvSpPr>
          <p:cNvPr id="89108" name="Text Box 20"/>
          <p:cNvSpPr txBox="1">
            <a:spLocks noChangeArrowheads="1"/>
          </p:cNvSpPr>
          <p:nvPr/>
        </p:nvSpPr>
        <p:spPr bwMode="auto">
          <a:xfrm>
            <a:off x="1775653" y="3285298"/>
            <a:ext cx="1147965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</a:rPr>
              <a:t>氧化剂</a:t>
            </a:r>
          </a:p>
        </p:txBody>
      </p:sp>
      <p:sp>
        <p:nvSpPr>
          <p:cNvPr id="89109" name="Text Box 21"/>
          <p:cNvSpPr txBox="1">
            <a:spLocks noChangeArrowheads="1"/>
          </p:cNvSpPr>
          <p:nvPr/>
        </p:nvSpPr>
        <p:spPr bwMode="auto">
          <a:xfrm>
            <a:off x="526982" y="5301891"/>
            <a:ext cx="4799975" cy="163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300" b="1">
                <a:solidFill>
                  <a:srgbClr val="00FF00"/>
                </a:solidFill>
              </a:rPr>
              <a:t>ClO</a:t>
            </a:r>
            <a:r>
              <a:rPr lang="en-US" altLang="zh-CN" sz="3300" b="1" baseline="-25000">
                <a:solidFill>
                  <a:srgbClr val="00FF00"/>
                </a:solidFill>
              </a:rPr>
              <a:t>2</a:t>
            </a:r>
            <a:r>
              <a:rPr lang="en-US" altLang="zh-CN" sz="3300" b="1">
                <a:solidFill>
                  <a:srgbClr val="00FF00"/>
                </a:solidFill>
              </a:rPr>
              <a:t>  ----→ Cl </a:t>
            </a:r>
            <a:r>
              <a:rPr lang="en-US" altLang="zh-CN" sz="3300" b="1" baseline="30000">
                <a:solidFill>
                  <a:srgbClr val="00FF00"/>
                </a:solidFill>
              </a:rPr>
              <a:t>–</a:t>
            </a:r>
          </a:p>
          <a:p>
            <a:pPr algn="l" eaLnBrk="1" hangingPunct="1"/>
            <a:endParaRPr lang="en-US" altLang="zh-CN" sz="3300" b="1">
              <a:solidFill>
                <a:srgbClr val="00FF00"/>
              </a:solidFill>
            </a:endParaRPr>
          </a:p>
          <a:p>
            <a:pPr algn="l" eaLnBrk="1" hangingPunct="1"/>
            <a:r>
              <a:rPr lang="en-US" altLang="zh-CN" sz="3300" b="1">
                <a:solidFill>
                  <a:srgbClr val="00FF00"/>
                </a:solidFill>
              </a:rPr>
              <a:t>Cl</a:t>
            </a:r>
            <a:r>
              <a:rPr lang="en-US" altLang="zh-CN" sz="3300" b="1" baseline="-25000">
                <a:solidFill>
                  <a:srgbClr val="00FF00"/>
                </a:solidFill>
              </a:rPr>
              <a:t>2</a:t>
            </a:r>
            <a:r>
              <a:rPr lang="en-US" altLang="zh-CN" sz="3300" b="1">
                <a:solidFill>
                  <a:srgbClr val="00FF00"/>
                </a:solidFill>
              </a:rPr>
              <a:t>     -----→ 2Cl </a:t>
            </a:r>
            <a:r>
              <a:rPr lang="en-US" altLang="zh-CN" sz="3300" b="1" baseline="30000">
                <a:solidFill>
                  <a:srgbClr val="00FF00"/>
                </a:solidFill>
              </a:rPr>
              <a:t>–</a:t>
            </a:r>
            <a:endParaRPr lang="en-US" altLang="zh-CN" sz="3300" b="1">
              <a:solidFill>
                <a:srgbClr val="00FF00"/>
              </a:solidFill>
            </a:endParaRPr>
          </a:p>
        </p:txBody>
      </p:sp>
      <p:sp>
        <p:nvSpPr>
          <p:cNvPr id="89110" name="Text Box 22"/>
          <p:cNvSpPr txBox="1">
            <a:spLocks noChangeArrowheads="1"/>
          </p:cNvSpPr>
          <p:nvPr/>
        </p:nvSpPr>
        <p:spPr bwMode="auto">
          <a:xfrm>
            <a:off x="526982" y="5085940"/>
            <a:ext cx="364865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chemeClr val="bg1"/>
                </a:solidFill>
              </a:rPr>
              <a:t>+4                     -1</a:t>
            </a:r>
          </a:p>
        </p:txBody>
      </p:sp>
      <p:sp>
        <p:nvSpPr>
          <p:cNvPr id="89111" name="Text Box 23"/>
          <p:cNvSpPr txBox="1">
            <a:spLocks noChangeArrowheads="1"/>
          </p:cNvSpPr>
          <p:nvPr/>
        </p:nvSpPr>
        <p:spPr bwMode="auto">
          <a:xfrm>
            <a:off x="1870890" y="5158982"/>
            <a:ext cx="787289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FF00"/>
                </a:solidFill>
              </a:rPr>
              <a:t>+5e-</a:t>
            </a:r>
          </a:p>
        </p:txBody>
      </p:sp>
      <p:sp>
        <p:nvSpPr>
          <p:cNvPr id="89112" name="Text Box 24"/>
          <p:cNvSpPr txBox="1">
            <a:spLocks noChangeArrowheads="1"/>
          </p:cNvSpPr>
          <p:nvPr/>
        </p:nvSpPr>
        <p:spPr bwMode="auto">
          <a:xfrm>
            <a:off x="526982" y="5878286"/>
            <a:ext cx="3936488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chemeClr val="bg1"/>
                </a:solidFill>
              </a:rPr>
              <a:t>  0                        -1</a:t>
            </a:r>
          </a:p>
        </p:txBody>
      </p:sp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1870890" y="5878286"/>
            <a:ext cx="787289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FF00"/>
                </a:solidFill>
              </a:rPr>
              <a:t>+2e-</a:t>
            </a:r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5712141" y="5085941"/>
            <a:ext cx="3551304" cy="1773648"/>
            <a:chOff x="2699" y="3203"/>
            <a:chExt cx="1678" cy="1117"/>
          </a:xfrm>
        </p:grpSpPr>
        <p:sp>
          <p:nvSpPr>
            <p:cNvPr id="6165" name="Line 29"/>
            <p:cNvSpPr>
              <a:spLocks noChangeShapeType="1"/>
            </p:cNvSpPr>
            <p:nvPr/>
          </p:nvSpPr>
          <p:spPr bwMode="auto">
            <a:xfrm>
              <a:off x="2971" y="3475"/>
              <a:ext cx="499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166" name="Group 38"/>
            <p:cNvGrpSpPr>
              <a:grpSpLocks/>
            </p:cNvGrpSpPr>
            <p:nvPr/>
          </p:nvGrpSpPr>
          <p:grpSpPr bwMode="auto">
            <a:xfrm>
              <a:off x="2699" y="3203"/>
              <a:ext cx="1678" cy="1117"/>
              <a:chOff x="2699" y="3203"/>
              <a:chExt cx="1678" cy="1117"/>
            </a:xfrm>
          </p:grpSpPr>
          <p:grpSp>
            <p:nvGrpSpPr>
              <p:cNvPr id="6167" name="Group 31"/>
              <p:cNvGrpSpPr>
                <a:grpSpLocks/>
              </p:cNvGrpSpPr>
              <p:nvPr/>
            </p:nvGrpSpPr>
            <p:grpSpPr bwMode="auto">
              <a:xfrm>
                <a:off x="2971" y="3203"/>
                <a:ext cx="1406" cy="606"/>
                <a:chOff x="2971" y="3203"/>
                <a:chExt cx="1406" cy="606"/>
              </a:xfrm>
            </p:grpSpPr>
            <p:sp>
              <p:nvSpPr>
                <p:cNvPr id="617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971" y="3521"/>
                  <a:ext cx="54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l" eaLnBrk="1" hangingPunct="1"/>
                  <a:r>
                    <a:rPr lang="en-US" altLang="zh-CN" b="1">
                      <a:solidFill>
                        <a:schemeClr val="bg1"/>
                      </a:solidFill>
                    </a:rPr>
                    <a:t>67.5</a:t>
                  </a:r>
                </a:p>
              </p:txBody>
            </p:sp>
            <p:sp>
              <p:nvSpPr>
                <p:cNvPr id="6175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107" y="3203"/>
                  <a:ext cx="16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617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470" y="3339"/>
                  <a:ext cx="90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l" eaLnBrk="1" hangingPunct="1"/>
                  <a:r>
                    <a:rPr lang="en-US" altLang="zh-CN" b="1">
                      <a:solidFill>
                        <a:srgbClr val="FFFF00"/>
                      </a:solidFill>
                    </a:rPr>
                    <a:t>×5</a:t>
                  </a:r>
                </a:p>
              </p:txBody>
            </p:sp>
          </p:grpSp>
          <p:grpSp>
            <p:nvGrpSpPr>
              <p:cNvPr id="6168" name="Group 32"/>
              <p:cNvGrpSpPr>
                <a:grpSpLocks/>
              </p:cNvGrpSpPr>
              <p:nvPr/>
            </p:nvGrpSpPr>
            <p:grpSpPr bwMode="auto">
              <a:xfrm>
                <a:off x="2925" y="3714"/>
                <a:ext cx="1406" cy="606"/>
                <a:chOff x="2971" y="3203"/>
                <a:chExt cx="1406" cy="606"/>
              </a:xfrm>
            </p:grpSpPr>
            <p:sp>
              <p:nvSpPr>
                <p:cNvPr id="617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971" y="3521"/>
                  <a:ext cx="54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l" eaLnBrk="1" hangingPunct="1"/>
                  <a:r>
                    <a:rPr lang="en-US" altLang="zh-CN" b="1">
                      <a:solidFill>
                        <a:srgbClr val="FFFF00"/>
                      </a:solidFill>
                    </a:rPr>
                    <a:t>71</a:t>
                  </a:r>
                </a:p>
              </p:txBody>
            </p:sp>
            <p:sp>
              <p:nvSpPr>
                <p:cNvPr id="617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107" y="3203"/>
                  <a:ext cx="16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FFFF00"/>
                      </a:solidFill>
                    </a:rPr>
                    <a:t>1</a:t>
                  </a:r>
                </a:p>
              </p:txBody>
            </p:sp>
            <p:sp>
              <p:nvSpPr>
                <p:cNvPr id="617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470" y="3339"/>
                  <a:ext cx="90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l" eaLnBrk="1" hangingPunct="1"/>
                  <a:r>
                    <a:rPr lang="en-US" altLang="zh-CN" b="1">
                      <a:solidFill>
                        <a:srgbClr val="FFFF00"/>
                      </a:solidFill>
                    </a:rPr>
                    <a:t>×2</a:t>
                  </a:r>
                </a:p>
              </p:txBody>
            </p:sp>
          </p:grpSp>
          <p:sp>
            <p:nvSpPr>
              <p:cNvPr id="6169" name="Line 36"/>
              <p:cNvSpPr>
                <a:spLocks noChangeShapeType="1"/>
              </p:cNvSpPr>
              <p:nvPr/>
            </p:nvSpPr>
            <p:spPr bwMode="auto">
              <a:xfrm>
                <a:off x="2925" y="3974"/>
                <a:ext cx="499" cy="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170" name="Line 37"/>
              <p:cNvSpPr>
                <a:spLocks noChangeShapeType="1"/>
              </p:cNvSpPr>
              <p:nvPr/>
            </p:nvSpPr>
            <p:spPr bwMode="auto">
              <a:xfrm>
                <a:off x="2699" y="3793"/>
                <a:ext cx="1451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89127" name="Text Box 39"/>
          <p:cNvSpPr txBox="1">
            <a:spLocks noChangeArrowheads="1"/>
          </p:cNvSpPr>
          <p:nvPr/>
        </p:nvSpPr>
        <p:spPr bwMode="auto">
          <a:xfrm>
            <a:off x="8738580" y="5682979"/>
            <a:ext cx="2349194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</a:rPr>
              <a:t>=2.63</a:t>
            </a:r>
          </a:p>
        </p:txBody>
      </p:sp>
    </p:spTree>
    <p:extLst>
      <p:ext uri="{BB962C8B-B14F-4D97-AF65-F5344CB8AC3E}">
        <p14:creationId xmlns:p14="http://schemas.microsoft.com/office/powerpoint/2010/main" val="1673370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nimBg="1" autoUpdateAnimBg="0"/>
      <p:bldP spid="89094" grpId="0"/>
      <p:bldP spid="89095" grpId="0"/>
      <p:bldP spid="89096" grpId="0"/>
      <p:bldP spid="89097" grpId="0"/>
      <p:bldP spid="89098" grpId="0"/>
      <p:bldP spid="89099" grpId="0"/>
      <p:bldP spid="89100" grpId="0"/>
      <p:bldP spid="89107" grpId="0"/>
      <p:bldP spid="89108" grpId="0"/>
      <p:bldP spid="89109" grpId="0"/>
      <p:bldP spid="89110" grpId="0"/>
      <p:bldP spid="89111" grpId="0"/>
      <p:bldP spid="89112" grpId="0"/>
      <p:bldP spid="89113" grpId="0"/>
      <p:bldP spid="8912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6859"/>
            <a:ext cx="1123208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硫及其化合物的转化关系与实验的融合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某兴趣小组探究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，他们使用的药品和装置如下图所示。下列说法不合理的是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45" y="2982049"/>
            <a:ext cx="6223097" cy="25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1197546"/>
            <a:ext cx="109897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能表明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的还原性弱于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的现象是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中蓝色溶液褪色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尾气，防止污染空气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中发生了氧化还原反应，加入用稀盐酸酸化的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生白色沉淀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溶液，紫红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褪去</a:t>
            </a: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53281"/>
              </p:ext>
            </p:extLst>
          </p:nvPr>
        </p:nvGraphicFramePr>
        <p:xfrm>
          <a:off x="622300" y="3004845"/>
          <a:ext cx="10922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15" name="文档" r:id="rId3" imgW="10923820" imgH="1767250" progId="Word.Document.12">
                  <p:embed/>
                </p:oleObj>
              </mc:Choice>
              <mc:Fallback>
                <p:oleObj name="文档" r:id="rId3" imgW="10923820" imgH="17672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004845"/>
                        <a:ext cx="10922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4338097"/>
            <a:ext cx="10901751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气体也能使酸性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溶液的紫红色褪去，所以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90" y="857614"/>
            <a:ext cx="108391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中蓝色溶液褪色说明发生了反应：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，表明还原性：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&gt;I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，防止污染环境，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9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9" y="515566"/>
            <a:ext cx="11099674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的性质，按如图所示装置进行实验。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8962" name="Picture 2" descr="HX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20" y="1131400"/>
            <a:ext cx="7065556" cy="32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7689" y="4320043"/>
            <a:ext cx="11099674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请回答下列问题：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中盛放亚硫酸钠的仪器名称是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，其中发生反应的化学方程式为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836" y="1701602"/>
            <a:ext cx="10516767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中盛放亚硫酸钠的仪器带有支管，因此是蒸馏烧瓶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注意与圆底烧瓶的区别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馏烧瓶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68883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实验过程中，装置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中发生的现象分别是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这些现象分别说明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具有的性质是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965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2924" y="1078930"/>
            <a:ext cx="10835436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的价态处于中间价态，故既有氧化性又有还原性，所以通入酸性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溶液时被氧化，酸性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溶液被还原，溶液颜色由紫红色变为无色；通入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体现氧化性，发生归中反应，生成单质硫，可看到无色溶液中出现黄色浑浊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78021"/>
              </p:ext>
            </p:extLst>
          </p:nvPr>
        </p:nvGraphicFramePr>
        <p:xfrm>
          <a:off x="762000" y="3837558"/>
          <a:ext cx="106934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9" name="文档" r:id="rId3" imgW="10695326" imgH="1974547" progId="Word.Document.12">
                  <p:embed/>
                </p:oleObj>
              </mc:Choice>
              <mc:Fallback>
                <p:oleObj name="文档" r:id="rId3" imgW="10695326" imgH="1974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3837558"/>
                        <a:ext cx="106934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518" y="1012899"/>
            <a:ext cx="1062193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与品红反应的可逆性，请写出实验操作及现象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漂白品红是可逆的，加热褪色后的溶液又会恢复为红色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尾气可采用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吸收酸性气体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应使用碱性溶液，如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40" y="1584727"/>
            <a:ext cx="10686944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红溶液褪色后，关闭分液漏斗的活塞，点燃酒精灯加热，溶液恢复为红色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70870" y="3677195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NaOH(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3134"/>
            <a:ext cx="11163760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某校研究性学习小组，探究一定量的浓硫酸与足量锌充分反应产生的气体产物，进行如下实验：按图组装好实验装置，在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98%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的浓硫酸和足量的锌粒，微热试管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，观察到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中均有气泡产生；随后气泡量减少，品红溶液褪色，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中先出现浑浊后浑浊消失；反应较长时间后，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中的气泡量又会明显增加。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HX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0" y="3874542"/>
            <a:ext cx="8331963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53749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中从反应开始到停止可能发生反应的化学方程式：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开始阶段由浓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具有强氧化性与锌反应产生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          ZnSO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，随反应的进行，硫酸逐渐被消耗，浓硫酸变为稀硫酸，与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0353"/>
              </p:ext>
            </p:extLst>
          </p:nvPr>
        </p:nvGraphicFramePr>
        <p:xfrm>
          <a:off x="2770138" y="3910900"/>
          <a:ext cx="1263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16" name="文档" r:id="rId3" imgW="1264414" imgH="875911" progId="Word.Document.12">
                  <p:embed/>
                </p:oleObj>
              </mc:Choice>
              <mc:Fallback>
                <p:oleObj name="文档" r:id="rId3" imgW="1264414" imgH="875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138" y="3910900"/>
                        <a:ext cx="12636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970938" y="1509236"/>
            <a:ext cx="1095849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59397" y="1962492"/>
            <a:ext cx="10692393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)            ZnSO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=ZnSO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68047"/>
              </p:ext>
            </p:extLst>
          </p:nvPr>
        </p:nvGraphicFramePr>
        <p:xfrm>
          <a:off x="2506092" y="1920572"/>
          <a:ext cx="12382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17" name="文档" r:id="rId5" imgW="1238852" imgH="812549" progId="Word.Document.12">
                  <p:embed/>
                </p:oleObj>
              </mc:Choice>
              <mc:Fallback>
                <p:oleObj name="文档" r:id="rId5" imgW="1238852" imgH="812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092" y="1920572"/>
                        <a:ext cx="12382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6780</TotalTime>
  <Words>8284</Words>
  <Application>Microsoft Office PowerPoint</Application>
  <PresentationFormat>自定义</PresentationFormat>
  <Paragraphs>1987</Paragraphs>
  <Slides>160</Slides>
  <Notes>2</Notes>
  <HiddenSlides>26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160</vt:i4>
      </vt:variant>
    </vt:vector>
  </HeadingPairs>
  <TitlesOfParts>
    <vt:vector size="165" baseType="lpstr">
      <vt:lpstr>6_Office 主题</vt:lpstr>
      <vt:lpstr>文档</vt:lpstr>
      <vt:lpstr>Photo Editor 照片</vt:lpstr>
      <vt:lpstr>位图图像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950</cp:revision>
  <dcterms:created xsi:type="dcterms:W3CDTF">2014-11-27T01:03:08Z</dcterms:created>
  <dcterms:modified xsi:type="dcterms:W3CDTF">2016-10-15T04:11:33Z</dcterms:modified>
</cp:coreProperties>
</file>